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1.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9" r:id="rId2"/>
    <p:sldId id="330" r:id="rId3"/>
    <p:sldId id="333" r:id="rId4"/>
    <p:sldId id="323" r:id="rId5"/>
    <p:sldId id="325" r:id="rId6"/>
    <p:sldId id="334" r:id="rId7"/>
    <p:sldId id="327" r:id="rId8"/>
    <p:sldId id="331" r:id="rId9"/>
    <p:sldId id="332" r:id="rId10"/>
    <p:sldId id="326" r:id="rId11"/>
    <p:sldId id="328" r:id="rId12"/>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野田　健太朗" initials="野田　健太朗" lastIdx="17" clrIdx="0">
    <p:extLst>
      <p:ext uri="{19B8F6BF-5375-455C-9EA6-DF929625EA0E}">
        <p15:presenceInfo xmlns:p15="http://schemas.microsoft.com/office/powerpoint/2012/main" userId="S::a17tn029@zy.osaka-cu.ac.jp::327b5ecc-b213-423c-a7d2-80e1c7c997d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00B0F0"/>
    <a:srgbClr val="43FF43"/>
    <a:srgbClr val="332A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923" autoAdjust="0"/>
    <p:restoredTop sz="65915" autoAdjust="0"/>
  </p:normalViewPr>
  <p:slideViewPr>
    <p:cSldViewPr snapToGrid="0">
      <p:cViewPr varScale="1">
        <p:scale>
          <a:sx n="79" d="100"/>
          <a:sy n="79" d="100"/>
        </p:scale>
        <p:origin x="2008" y="19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2-20T23:20:19.861" idx="17">
    <p:pos x="3319" y="3850"/>
    <p:text>ノートなおすこと</p:text>
    <p:extLst>
      <p:ext uri="{C676402C-5697-4E1C-873F-D02D1690AC5C}">
        <p15:threadingInfo xmlns:p15="http://schemas.microsoft.com/office/powerpoint/2012/main" timeZoneBias="-540"/>
      </p:ext>
    </p:extLst>
  </p:cm>
</p:cmLst>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EF1ACF-0F5B-462B-B9CA-0D90FA95808A}" type="datetimeFigureOut">
              <a:rPr kumimoji="1" lang="ja-JP" altLang="en-US" smtClean="0"/>
              <a:t>2021/11/29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F588E-C072-47AF-A0C2-3B2341FC4A41}" type="slidenum">
              <a:rPr kumimoji="1" lang="ja-JP" altLang="en-US" smtClean="0"/>
              <a:t>‹#›</a:t>
            </a:fld>
            <a:endParaRPr kumimoji="1" lang="ja-JP" altLang="en-US"/>
          </a:p>
        </p:txBody>
      </p:sp>
    </p:spTree>
    <p:extLst>
      <p:ext uri="{BB962C8B-B14F-4D97-AF65-F5344CB8AC3E}">
        <p14:creationId xmlns:p14="http://schemas.microsoft.com/office/powerpoint/2010/main" val="162124441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190625" y="1243013"/>
            <a:ext cx="4476750" cy="3357562"/>
          </a:xfrm>
        </p:spPr>
      </p:sp>
      <p:sp>
        <p:nvSpPr>
          <p:cNvPr id="3" name="ノート プレースホルダー 2"/>
          <p:cNvSpPr>
            <a:spLocks noGrp="1"/>
          </p:cNvSpPr>
          <p:nvPr>
            <p:ph type="body" idx="1"/>
          </p:nvPr>
        </p:nvSpPr>
        <p:spPr/>
        <p:txBody>
          <a:bodyPr/>
          <a:lstStyle/>
          <a:p>
            <a:r>
              <a:rPr lang="ja-JP" altLang="en-US" sz="1200"/>
              <a:t>「離散事象システムに基づいた人間と調和したマルチロボットによる倉庫自動化に関する研究」と題しまして、</a:t>
            </a:r>
            <a:r>
              <a:rPr kumimoji="1" lang="ja-JP" altLang="en-US"/>
              <a:t>発表</a:t>
            </a:r>
            <a:r>
              <a:rPr kumimoji="1" lang="ja-JP" altLang="en-US" dirty="0"/>
              <a:t>させていただきます．</a:t>
            </a:r>
          </a:p>
        </p:txBody>
      </p:sp>
      <p:sp>
        <p:nvSpPr>
          <p:cNvPr id="4" name="スライド番号プレースホルダー 3"/>
          <p:cNvSpPr>
            <a:spLocks noGrp="1"/>
          </p:cNvSpPr>
          <p:nvPr>
            <p:ph type="sldNum" sz="quarter" idx="5"/>
          </p:nvPr>
        </p:nvSpPr>
        <p:spPr/>
        <p:txBody>
          <a:bodyPr/>
          <a:lstStyle/>
          <a:p>
            <a:fld id="{71909529-B2B7-4054-A937-56D132B06618}" type="slidenum">
              <a:rPr kumimoji="1" lang="ja-JP" altLang="en-US" smtClean="0"/>
              <a:t>1</a:t>
            </a:fld>
            <a:endParaRPr kumimoji="1" lang="ja-JP" altLang="en-US"/>
          </a:p>
        </p:txBody>
      </p:sp>
    </p:spTree>
    <p:extLst>
      <p:ext uri="{BB962C8B-B14F-4D97-AF65-F5344CB8AC3E}">
        <p14:creationId xmlns:p14="http://schemas.microsoft.com/office/powerpoint/2010/main" val="3595317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ロボット</a:t>
            </a:r>
            <a:r>
              <a:rPr lang="en-US" altLang="ja-JP" dirty="0"/>
              <a:t>2</a:t>
            </a:r>
            <a:r>
              <a:rPr lang="ja-JP" altLang="en-US" dirty="0"/>
              <a:t>台，作業員</a:t>
            </a:r>
            <a:r>
              <a:rPr lang="en-US" altLang="ja-JP" dirty="0"/>
              <a:t>1</a:t>
            </a:r>
            <a:r>
              <a:rPr lang="ja-JP" altLang="en-US" dirty="0"/>
              <a:t>人のシミュレーション例を紹介</a:t>
            </a:r>
            <a:r>
              <a:rPr lang="ja-JP" altLang="en-US"/>
              <a:t>します．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a:t>棚から通路に落ちた商品を人間が棚に戻すケースをシミュレーションしました。</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先ほどと同様、上</a:t>
            </a:r>
            <a:r>
              <a:rPr lang="ja-JP" altLang="en-US" dirty="0"/>
              <a:t>のロボットの待機場所に</a:t>
            </a:r>
            <a:r>
              <a:rPr lang="en-US" altLang="ja-JP" dirty="0"/>
              <a:t>G1</a:t>
            </a:r>
            <a:r>
              <a:rPr lang="ja-JP" altLang="en-US" dirty="0"/>
              <a:t>，</a:t>
            </a:r>
            <a:r>
              <a:rPr lang="en-US" altLang="ja-JP" dirty="0"/>
              <a:t>G2</a:t>
            </a:r>
            <a:r>
              <a:rPr lang="ja-JP" altLang="en-US" dirty="0"/>
              <a:t>がおり，同じ色の四角がそれぞれに割り当てられた荷物の場所で，一番下の搬出場所まで通路を通り運びます．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人間は一番下で作業しており，発生したトラブルを処理して，もとの場所に戻るケースを考えます．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これを</a:t>
            </a:r>
            <a:r>
              <a:rPr lang="ja-JP" altLang="en-US" dirty="0"/>
              <a:t>方法</a:t>
            </a:r>
            <a:r>
              <a:rPr lang="en-US" altLang="ja-JP" dirty="0"/>
              <a:t>2</a:t>
            </a:r>
            <a:r>
              <a:rPr lang="ja-JP" altLang="en-US" dirty="0"/>
              <a:t>によって行ったシミュレーションを紹介</a:t>
            </a:r>
            <a:r>
              <a:rPr lang="ja-JP" altLang="en-US"/>
              <a:t>します．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今度は人についていく形で侵入禁止エリアも移動するので、注目して見てください。</a:t>
            </a:r>
            <a:endParaRPr lang="en-US" altLang="ja-JP" dirty="0"/>
          </a:p>
          <a:p>
            <a:endParaRPr kumimoji="1" lang="en-US" altLang="ja-JP" dirty="0"/>
          </a:p>
          <a:p>
            <a:r>
              <a:rPr kumimoji="1" lang="ja-JP" altLang="en-US" dirty="0"/>
              <a:t>このように人間の周りに進入禁止エリアを置き，それ以外では制限しない方法です．人間に近づかないためにロボット</a:t>
            </a:r>
            <a:r>
              <a:rPr kumimoji="1" lang="en-US" altLang="ja-JP" dirty="0"/>
              <a:t>1</a:t>
            </a:r>
            <a:r>
              <a:rPr kumimoji="1" lang="ja-JP" altLang="en-US" dirty="0"/>
              <a:t>は停止します．次にロボット</a:t>
            </a:r>
            <a:r>
              <a:rPr kumimoji="1" lang="en-US" altLang="ja-JP" dirty="0"/>
              <a:t>2</a:t>
            </a:r>
            <a:r>
              <a:rPr kumimoji="1" lang="ja-JP" altLang="en-US" dirty="0"/>
              <a:t>が停止して人間が通り過ぎるのを待ちます．</a:t>
            </a:r>
            <a:endParaRPr kumimoji="1" lang="en-US" altLang="ja-JP" dirty="0"/>
          </a:p>
          <a:p>
            <a:r>
              <a:rPr kumimoji="1" lang="ja-JP" altLang="en-US" dirty="0"/>
              <a:t>方法</a:t>
            </a:r>
            <a:r>
              <a:rPr kumimoji="1" lang="en-US" altLang="ja-JP" dirty="0"/>
              <a:t>2</a:t>
            </a:r>
            <a:r>
              <a:rPr kumimoji="1" lang="ja-JP" altLang="en-US" dirty="0"/>
              <a:t>によってこのような制御が可能です．</a:t>
            </a: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10</a:t>
            </a:fld>
            <a:endParaRPr kumimoji="1" lang="ja-JP" altLang="en-US"/>
          </a:p>
        </p:txBody>
      </p:sp>
    </p:spTree>
    <p:extLst>
      <p:ext uri="{BB962C8B-B14F-4D97-AF65-F5344CB8AC3E}">
        <p14:creationId xmlns:p14="http://schemas.microsoft.com/office/powerpoint/2010/main" val="34270770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まとめ</a:t>
            </a:r>
            <a:endParaRPr kumimoji="1" lang="en-US" altLang="ja-JP" dirty="0"/>
          </a:p>
          <a:p>
            <a:r>
              <a:rPr kumimoji="1" lang="ja-JP" altLang="en-US" dirty="0"/>
              <a:t>人間も考慮したとき，スーパーバイザ制御理論を適応する方法を</a:t>
            </a:r>
            <a:r>
              <a:rPr kumimoji="1" lang="en-US" altLang="ja-JP" dirty="0"/>
              <a:t>2</a:t>
            </a:r>
            <a:r>
              <a:rPr kumimoji="1" lang="ja-JP" altLang="en-US" dirty="0"/>
              <a:t>つ提案しました．</a:t>
            </a:r>
            <a:endParaRPr kumimoji="1" lang="en-US" altLang="ja-JP" dirty="0"/>
          </a:p>
          <a:p>
            <a:r>
              <a:rPr kumimoji="1" lang="en-US" altLang="ja-JP" dirty="0"/>
              <a:t>1</a:t>
            </a:r>
            <a:r>
              <a:rPr kumimoji="1" lang="ja-JP" altLang="en-US" dirty="0"/>
              <a:t>つは人間の使う経路について，ロボットの使用を禁止する制御で，もう</a:t>
            </a:r>
            <a:r>
              <a:rPr kumimoji="1" lang="en-US" altLang="ja-JP" dirty="0"/>
              <a:t>1</a:t>
            </a:r>
            <a:r>
              <a:rPr kumimoji="1" lang="ja-JP" altLang="en-US" dirty="0"/>
              <a:t>つは，人間の周りだけロボットの進入を禁止する方法でした．</a:t>
            </a:r>
            <a:endParaRPr kumimoji="1" lang="en-US" altLang="ja-JP" dirty="0"/>
          </a:p>
          <a:p>
            <a:r>
              <a:rPr kumimoji="1" lang="ja-JP" altLang="en-US" dirty="0"/>
              <a:t>通路に落下物があったというトラブルを処理する例をもちいて，人間の安全が確実に確保されることを示しました．</a:t>
            </a:r>
            <a:endParaRPr kumimoji="1" lang="en-US" altLang="ja-JP" dirty="0"/>
          </a:p>
          <a:p>
            <a:r>
              <a:rPr kumimoji="1" lang="ja-JP" altLang="en-US" dirty="0"/>
              <a:t>これにより人間がロボットの動作中にも倉庫内に入ってトラブルを早急に処理できるようになり．作業効率が向上します．</a:t>
            </a:r>
            <a:endParaRPr kumimoji="1" lang="en-US" altLang="ja-JP" dirty="0"/>
          </a:p>
          <a:p>
            <a:endParaRPr kumimoji="1" lang="en-US" altLang="ja-JP" dirty="0"/>
          </a:p>
          <a:p>
            <a:r>
              <a:rPr kumimoji="1" lang="ja-JP" altLang="en-US"/>
              <a:t>課題</a:t>
            </a:r>
            <a:r>
              <a:rPr kumimoji="1" lang="ja-JP" altLang="en-US" dirty="0"/>
              <a:t>としましては，オンラインでの制御での実装とロボットと人間の数を増やしていくことを考えて</a:t>
            </a:r>
            <a:r>
              <a:rPr kumimoji="1" lang="ja-JP" altLang="en-US"/>
              <a:t>います．</a:t>
            </a:r>
            <a:endParaRPr kumimoji="1" lang="en-US" altLang="ja-JP" dirty="0"/>
          </a:p>
          <a:p>
            <a:r>
              <a:rPr kumimoji="1" lang="ja-JP" altLang="en-US"/>
              <a:t>現在は、初めに計算して、その計算結果をもとに制御を行うオフライン制御で検証していましたが、実用性を考えると急なアクシデントにも対応できるようオンライン制御に対応する必要があります。オンライン制御はロボットが動いている途中にでも、環境が変わるとそれに応じて計算し直す制御のことを言います。</a:t>
            </a:r>
            <a:endParaRPr kumimoji="1" lang="en-US" altLang="ja-JP" dirty="0"/>
          </a:p>
          <a:p>
            <a:r>
              <a:rPr kumimoji="1" lang="ja-JP" altLang="en-US"/>
              <a:t>また、ロボットと人間の数を増やすという理由は、少ない</a:t>
            </a:r>
            <a:r>
              <a:rPr kumimoji="1" lang="ja-JP" altLang="en-US" dirty="0"/>
              <a:t>エージェント数では見えてこなかった問題が浮かび上がってくると考えられ，それについて深く追求したいと考えて</a:t>
            </a:r>
            <a:r>
              <a:rPr kumimoji="1" lang="ja-JP" altLang="en-US"/>
              <a:t>います．</a:t>
            </a:r>
            <a:endParaRPr kumimoji="1" lang="en-US" altLang="ja-JP" dirty="0"/>
          </a:p>
          <a:p>
            <a:r>
              <a:rPr kumimoji="1" lang="ja-JP" altLang="en-US"/>
              <a:t>現在の計算方法では３つのエージェントが計算の限界でしたが、セミモデルフリーや機械学習などを使うことで計算量の問題は解決できるのではないかと考えています。</a:t>
            </a:r>
            <a:endParaRPr kumimoji="1" lang="en-US" altLang="ja-JP" dirty="0"/>
          </a:p>
          <a:p>
            <a:r>
              <a:rPr kumimoji="1" lang="ja-JP" altLang="en-US"/>
              <a:t>以上で発表を終わらせていただきます。</a:t>
            </a:r>
            <a:endParaRPr kumimoji="1" lang="en-US" altLang="ja-JP" dirty="0"/>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11</a:t>
            </a:fld>
            <a:endParaRPr kumimoji="1" lang="ja-JP" altLang="en-US"/>
          </a:p>
        </p:txBody>
      </p:sp>
    </p:spTree>
    <p:extLst>
      <p:ext uri="{BB962C8B-B14F-4D97-AF65-F5344CB8AC3E}">
        <p14:creationId xmlns:p14="http://schemas.microsoft.com/office/powerpoint/2010/main" val="2796466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1371600" y="1143000"/>
            <a:ext cx="4114800" cy="3086100"/>
          </a:xfrm>
        </p:spPr>
      </p:sp>
      <p:sp>
        <p:nvSpPr>
          <p:cNvPr id="3" name="ノート プレースホルダー 2"/>
          <p:cNvSpPr>
            <a:spLocks noGrp="1"/>
          </p:cNvSpPr>
          <p:nvPr>
            <p:ph type="body" idx="1"/>
          </p:nvPr>
        </p:nvSpPr>
        <p:spPr/>
        <p:txBody>
          <a:bodyPr/>
          <a:lstStyle/>
          <a:p>
            <a:r>
              <a:rPr kumimoji="1" lang="ja-JP" altLang="en-US" sz="1200" kern="1200" dirty="0">
                <a:solidFill>
                  <a:schemeClr val="tx1"/>
                </a:solidFill>
                <a:effectLst/>
                <a:latin typeface="+mn-lt"/>
                <a:ea typeface="+mn-ea"/>
                <a:cs typeface="+mn-cs"/>
              </a:rPr>
              <a:t>物流業界では，人手不足とネットショッピング利用率の増加の影響で，移動式の無人搬送ロボットを用いて倉庫の自動化するという流れがあります．</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無人搬送用ロボットによる倉庫の</a:t>
            </a:r>
            <a:r>
              <a:rPr kumimoji="1" lang="ja-JP" altLang="en-US" sz="1200" kern="1200" dirty="0">
                <a:solidFill>
                  <a:schemeClr val="tx1"/>
                </a:solidFill>
                <a:effectLst/>
                <a:latin typeface="+mn-lt"/>
                <a:ea typeface="+mn-ea"/>
                <a:cs typeface="+mn-cs"/>
              </a:rPr>
              <a:t>自動化に関する研究が進んでいるが，実用化する</a:t>
            </a:r>
            <a:r>
              <a:rPr kumimoji="1" lang="ja-JP" altLang="en-US" sz="1200" kern="1200">
                <a:solidFill>
                  <a:schemeClr val="tx1"/>
                </a:solidFill>
                <a:effectLst/>
                <a:latin typeface="+mn-lt"/>
                <a:ea typeface="+mn-ea"/>
                <a:cs typeface="+mn-cs"/>
              </a:rPr>
              <a:t>において考慮しなければならない点があります。</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それは予測</a:t>
            </a:r>
            <a:r>
              <a:rPr kumimoji="1" lang="ja-JP" altLang="en-US" sz="1200" kern="1200" dirty="0">
                <a:solidFill>
                  <a:schemeClr val="tx1"/>
                </a:solidFill>
                <a:effectLst/>
                <a:latin typeface="+mn-lt"/>
                <a:ea typeface="+mn-ea"/>
                <a:cs typeface="+mn-cs"/>
              </a:rPr>
              <a:t>できないトラブルが発生したときや，ロボットには困難な仕事があったとき，搬送ロボットだけで処理できない</a:t>
            </a:r>
            <a:r>
              <a:rPr kumimoji="1" lang="ja-JP" altLang="en-US" sz="1200" kern="1200">
                <a:solidFill>
                  <a:schemeClr val="tx1"/>
                </a:solidFill>
                <a:effectLst/>
                <a:latin typeface="+mn-lt"/>
                <a:ea typeface="+mn-ea"/>
                <a:cs typeface="+mn-cs"/>
              </a:rPr>
              <a:t>ケースが出てくることです．</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現在</a:t>
            </a:r>
            <a:r>
              <a:rPr kumimoji="1" lang="ja-JP" altLang="en-US" sz="1200" kern="1200" dirty="0">
                <a:solidFill>
                  <a:schemeClr val="tx1"/>
                </a:solidFill>
                <a:effectLst/>
                <a:latin typeface="+mn-lt"/>
                <a:ea typeface="+mn-ea"/>
                <a:cs typeface="+mn-cs"/>
              </a:rPr>
              <a:t>，そのようなことが起こると，人間が倉庫内に入り処理しています．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このとき，安全の確保のため，自動化された</a:t>
            </a:r>
            <a:r>
              <a:rPr kumimoji="1" lang="ja-JP" altLang="en-US" sz="1200" kern="1200">
                <a:solidFill>
                  <a:schemeClr val="tx1"/>
                </a:solidFill>
                <a:effectLst/>
                <a:latin typeface="+mn-lt"/>
                <a:ea typeface="+mn-ea"/>
                <a:cs typeface="+mn-cs"/>
              </a:rPr>
              <a:t>システムを、一時的にではありますが、完全</a:t>
            </a:r>
            <a:r>
              <a:rPr kumimoji="1" lang="ja-JP" altLang="en-US" sz="1200" kern="1200" dirty="0">
                <a:solidFill>
                  <a:schemeClr val="tx1"/>
                </a:solidFill>
                <a:effectLst/>
                <a:latin typeface="+mn-lt"/>
                <a:ea typeface="+mn-ea"/>
                <a:cs typeface="+mn-cs"/>
              </a:rPr>
              <a:t>に停止</a:t>
            </a:r>
            <a:r>
              <a:rPr kumimoji="1" lang="ja-JP" altLang="en-US" sz="1200" kern="1200">
                <a:solidFill>
                  <a:schemeClr val="tx1"/>
                </a:solidFill>
                <a:effectLst/>
                <a:latin typeface="+mn-lt"/>
                <a:ea typeface="+mn-ea"/>
                <a:cs typeface="+mn-cs"/>
              </a:rPr>
              <a:t>しなければなりません。</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そして問題を処理した後，システムを再開する</a:t>
            </a:r>
            <a:r>
              <a:rPr kumimoji="1" lang="ja-JP" altLang="en-US" sz="1200" kern="1200">
                <a:solidFill>
                  <a:schemeClr val="tx1"/>
                </a:solidFill>
                <a:effectLst/>
                <a:latin typeface="+mn-lt"/>
                <a:ea typeface="+mn-ea"/>
                <a:cs typeface="+mn-cs"/>
              </a:rPr>
              <a:t>ということをしていますが、それは</a:t>
            </a:r>
            <a:r>
              <a:rPr kumimoji="1" lang="ja-JP" altLang="en-US" sz="1200" kern="1200" dirty="0">
                <a:solidFill>
                  <a:schemeClr val="tx1"/>
                </a:solidFill>
                <a:effectLst/>
                <a:latin typeface="+mn-lt"/>
                <a:ea typeface="+mn-ea"/>
                <a:cs typeface="+mn-cs"/>
              </a:rPr>
              <a:t>大掛かりで，作業ロスにも繋がります．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「高性能なロボットを導入</a:t>
            </a:r>
            <a:r>
              <a:rPr kumimoji="1" lang="ja-JP" altLang="en-US" sz="1200" kern="1200">
                <a:solidFill>
                  <a:schemeClr val="tx1"/>
                </a:solidFill>
                <a:effectLst/>
                <a:latin typeface="+mn-lt"/>
                <a:ea typeface="+mn-ea"/>
                <a:cs typeface="+mn-cs"/>
              </a:rPr>
              <a:t>して処理させれば</a:t>
            </a:r>
            <a:r>
              <a:rPr kumimoji="1" lang="ja-JP" altLang="en-US" sz="1200" kern="1200" dirty="0">
                <a:solidFill>
                  <a:schemeClr val="tx1"/>
                </a:solidFill>
                <a:effectLst/>
                <a:latin typeface="+mn-lt"/>
                <a:ea typeface="+mn-ea"/>
                <a:cs typeface="+mn-cs"/>
              </a:rPr>
              <a:t>いいのでは」という指摘</a:t>
            </a:r>
            <a:r>
              <a:rPr kumimoji="1" lang="ja-JP" altLang="en-US" sz="1200" kern="1200">
                <a:solidFill>
                  <a:schemeClr val="tx1"/>
                </a:solidFill>
                <a:effectLst/>
                <a:latin typeface="+mn-lt"/>
                <a:ea typeface="+mn-ea"/>
                <a:cs typeface="+mn-cs"/>
              </a:rPr>
              <a:t>をあるのですが，技術面においてもコスト面においても</a:t>
            </a:r>
            <a:r>
              <a:rPr kumimoji="1" lang="ja-JP" altLang="en-US" sz="1200" kern="1200" dirty="0">
                <a:solidFill>
                  <a:schemeClr val="tx1"/>
                </a:solidFill>
                <a:effectLst/>
                <a:latin typeface="+mn-lt"/>
                <a:ea typeface="+mn-ea"/>
                <a:cs typeface="+mn-cs"/>
              </a:rPr>
              <a:t>厳しい面が</a:t>
            </a:r>
            <a:r>
              <a:rPr kumimoji="1" lang="ja-JP" altLang="en-US" sz="1200" kern="1200">
                <a:solidFill>
                  <a:schemeClr val="tx1"/>
                </a:solidFill>
                <a:effectLst/>
                <a:latin typeface="+mn-lt"/>
                <a:ea typeface="+mn-ea"/>
                <a:cs typeface="+mn-cs"/>
              </a:rPr>
              <a:t>あります．</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スーパーバイザ制御理論をもちいた倉庫自動化に関する先行研究は多くされていますが、これらはロボットだけを考えたものとなっています。</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dirty="0">
                <a:solidFill>
                  <a:schemeClr val="tx1"/>
                </a:solidFill>
                <a:effectLst/>
                <a:latin typeface="+mn-lt"/>
                <a:ea typeface="+mn-ea"/>
                <a:cs typeface="+mn-cs"/>
              </a:rPr>
              <a:t>この問題を</a:t>
            </a:r>
            <a:r>
              <a:rPr kumimoji="1" lang="ja-JP" altLang="en-US" sz="1200" kern="1200">
                <a:solidFill>
                  <a:schemeClr val="tx1"/>
                </a:solidFill>
                <a:effectLst/>
                <a:latin typeface="+mn-lt"/>
                <a:ea typeface="+mn-ea"/>
                <a:cs typeface="+mn-cs"/>
              </a:rPr>
              <a:t>解決しない限りは，本当に効率</a:t>
            </a:r>
            <a:r>
              <a:rPr kumimoji="1" lang="ja-JP" altLang="en-US" sz="1200" kern="1200" dirty="0">
                <a:solidFill>
                  <a:schemeClr val="tx1"/>
                </a:solidFill>
                <a:effectLst/>
                <a:latin typeface="+mn-lt"/>
                <a:ea typeface="+mn-ea"/>
                <a:cs typeface="+mn-cs"/>
              </a:rPr>
              <a:t>の良い</a:t>
            </a:r>
            <a:r>
              <a:rPr kumimoji="1" lang="ja-JP" altLang="en-US" sz="1200" kern="1200" noProof="0" dirty="0">
                <a:solidFill>
                  <a:schemeClr val="tx1"/>
                </a:solidFill>
                <a:effectLst/>
                <a:latin typeface="+mn-lt"/>
                <a:ea typeface="+mn-ea"/>
                <a:cs typeface="+mn-cs"/>
              </a:rPr>
              <a:t>完全自動化は実現</a:t>
            </a:r>
            <a:r>
              <a:rPr kumimoji="1" lang="ja-JP" altLang="en-US" sz="1200" kern="1200" noProof="0">
                <a:solidFill>
                  <a:schemeClr val="tx1"/>
                </a:solidFill>
                <a:effectLst/>
                <a:latin typeface="+mn-lt"/>
                <a:ea typeface="+mn-ea"/>
                <a:cs typeface="+mn-cs"/>
              </a:rPr>
              <a:t>できません．</a:t>
            </a:r>
            <a:endParaRPr kumimoji="1" lang="en-US" altLang="ja-JP" sz="1200" kern="1200" noProof="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noProof="0">
                <a:solidFill>
                  <a:schemeClr val="tx1"/>
                </a:solidFill>
                <a:effectLst/>
                <a:latin typeface="+mn-lt"/>
                <a:ea typeface="+mn-ea"/>
                <a:cs typeface="+mn-cs"/>
              </a:rPr>
              <a:t>そこでわたしは</a:t>
            </a:r>
            <a:r>
              <a:rPr kumimoji="1" lang="en-US" altLang="ja-JP" sz="1200" kern="1200" noProof="0" dirty="0">
                <a:solidFill>
                  <a:schemeClr val="tx1"/>
                </a:solidFill>
                <a:effectLst/>
                <a:latin typeface="+mn-lt"/>
                <a:ea typeface="+mn-ea"/>
                <a:cs typeface="+mn-cs"/>
              </a:rPr>
              <a:t>HITL</a:t>
            </a:r>
            <a:r>
              <a:rPr kumimoji="1" lang="ja-JP" altLang="en-US" sz="1200" kern="1200" noProof="0">
                <a:solidFill>
                  <a:schemeClr val="tx1"/>
                </a:solidFill>
                <a:effectLst/>
                <a:latin typeface="+mn-lt"/>
                <a:ea typeface="+mn-ea"/>
                <a:cs typeface="+mn-cs"/>
              </a:rPr>
              <a:t>という考え方を取り入れました．</a:t>
            </a:r>
            <a:r>
              <a:rPr kumimoji="1" lang="en-US" altLang="ja-JP" sz="1200" kern="1200" noProof="0" dirty="0">
                <a:solidFill>
                  <a:schemeClr val="tx1"/>
                </a:solidFill>
                <a:effectLst/>
                <a:latin typeface="+mn-lt"/>
                <a:ea typeface="+mn-ea"/>
                <a:cs typeface="+mn-cs"/>
              </a:rPr>
              <a:t>HITL</a:t>
            </a:r>
            <a:r>
              <a:rPr kumimoji="1" lang="ja-JP" altLang="en-US" sz="1200" kern="1200" noProof="0">
                <a:solidFill>
                  <a:schemeClr val="tx1"/>
                </a:solidFill>
                <a:effectLst/>
                <a:latin typeface="+mn-lt"/>
                <a:ea typeface="+mn-ea"/>
                <a:cs typeface="+mn-cs"/>
              </a:rPr>
              <a:t>とは自動化された一環のシステムにあえて人間を介入させたシステムを考えるという方法です。</a:t>
            </a:r>
            <a:endParaRPr kumimoji="1" lang="en-US" altLang="ja-JP" sz="1200" kern="1200" noProof="0" dirty="0">
              <a:solidFill>
                <a:schemeClr val="tx1"/>
              </a:solidFill>
              <a:effectLst/>
              <a:latin typeface="+mn-lt"/>
              <a:ea typeface="+mn-ea"/>
              <a:cs typeface="+mn-cs"/>
            </a:endParaRPr>
          </a:p>
          <a:p>
            <a:r>
              <a:rPr kumimoji="1" lang="ja-JP" altLang="en-US" sz="1200" kern="1200" noProof="0" dirty="0">
                <a:solidFill>
                  <a:schemeClr val="tx1"/>
                </a:solidFill>
                <a:effectLst/>
                <a:latin typeface="+mn-lt"/>
                <a:ea typeface="+mn-ea"/>
                <a:cs typeface="+mn-cs"/>
              </a:rPr>
              <a:t>なので，人間をシステムの一環</a:t>
            </a:r>
            <a:r>
              <a:rPr kumimoji="1" lang="ja-JP" altLang="en-US" sz="1200" kern="1200" noProof="0">
                <a:solidFill>
                  <a:schemeClr val="tx1"/>
                </a:solidFill>
                <a:effectLst/>
                <a:latin typeface="+mn-lt"/>
                <a:ea typeface="+mn-ea"/>
                <a:cs typeface="+mn-cs"/>
              </a:rPr>
              <a:t>と考えて、スーパーバイザ制御理論に応用することによって、ロボット</a:t>
            </a:r>
            <a:r>
              <a:rPr kumimoji="1" lang="ja-JP" altLang="en-US" sz="1200" kern="1200" noProof="0" dirty="0">
                <a:solidFill>
                  <a:schemeClr val="tx1"/>
                </a:solidFill>
                <a:effectLst/>
                <a:latin typeface="+mn-lt"/>
                <a:ea typeface="+mn-ea"/>
                <a:cs typeface="+mn-cs"/>
              </a:rPr>
              <a:t>の動作中に倉庫内に立ち入れるよう</a:t>
            </a:r>
            <a:r>
              <a:rPr kumimoji="1" lang="ja-JP" altLang="en-US" sz="1200" kern="1200" noProof="0">
                <a:solidFill>
                  <a:schemeClr val="tx1"/>
                </a:solidFill>
                <a:effectLst/>
                <a:latin typeface="+mn-lt"/>
                <a:ea typeface="+mn-ea"/>
                <a:cs typeface="+mn-cs"/>
              </a:rPr>
              <a:t>になると考えました。</a:t>
            </a:r>
            <a:endParaRPr kumimoji="1" lang="en-US" altLang="ja-JP" sz="1200" kern="1200" noProof="0" dirty="0">
              <a:solidFill>
                <a:schemeClr val="tx1"/>
              </a:solidFill>
              <a:effectLst/>
              <a:latin typeface="+mn-lt"/>
              <a:ea typeface="+mn-ea"/>
              <a:cs typeface="+mn-cs"/>
            </a:endParaRPr>
          </a:p>
          <a:p>
            <a:r>
              <a:rPr kumimoji="1" lang="ja-JP" altLang="en-US" sz="1200" kern="1200" noProof="0">
                <a:solidFill>
                  <a:schemeClr val="tx1"/>
                </a:solidFill>
                <a:effectLst/>
                <a:latin typeface="+mn-lt"/>
                <a:ea typeface="+mn-ea"/>
                <a:cs typeface="+mn-cs"/>
              </a:rPr>
              <a:t>ちなみに</a:t>
            </a:r>
            <a:r>
              <a:rPr kumimoji="1" lang="en-US" altLang="ja-JP" sz="1200" kern="1200" noProof="0" dirty="0">
                <a:solidFill>
                  <a:schemeClr val="tx1"/>
                </a:solidFill>
                <a:effectLst/>
                <a:latin typeface="+mn-lt"/>
                <a:ea typeface="+mn-ea"/>
                <a:cs typeface="+mn-cs"/>
              </a:rPr>
              <a:t>HITL</a:t>
            </a:r>
            <a:r>
              <a:rPr kumimoji="1" lang="ja-JP" altLang="en-US" sz="1200" kern="1200" noProof="0" dirty="0">
                <a:solidFill>
                  <a:schemeClr val="tx1"/>
                </a:solidFill>
                <a:effectLst/>
                <a:latin typeface="+mn-lt"/>
                <a:ea typeface="+mn-ea"/>
                <a:cs typeface="+mn-cs"/>
              </a:rPr>
              <a:t>はセンシングや機械学習などいろいろな分野にも応用されており，近年注目されて</a:t>
            </a:r>
            <a:r>
              <a:rPr kumimoji="1" lang="ja-JP" altLang="en-US" sz="1200" kern="1200" noProof="0">
                <a:solidFill>
                  <a:schemeClr val="tx1"/>
                </a:solidFill>
                <a:effectLst/>
                <a:latin typeface="+mn-lt"/>
                <a:ea typeface="+mn-ea"/>
                <a:cs typeface="+mn-cs"/>
              </a:rPr>
              <a:t>います．</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2</a:t>
            </a:fld>
            <a:endParaRPr kumimoji="1" lang="ja-JP" altLang="en-US"/>
          </a:p>
        </p:txBody>
      </p:sp>
    </p:spTree>
    <p:extLst>
      <p:ext uri="{BB962C8B-B14F-4D97-AF65-F5344CB8AC3E}">
        <p14:creationId xmlns:p14="http://schemas.microsoft.com/office/powerpoint/2010/main" val="1763957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buNone/>
            </a:pPr>
            <a:r>
              <a:rPr kumimoji="1" lang="ja-JP" altLang="en-US" sz="1200"/>
              <a:t>スーパーバイザ制御理論は、</a:t>
            </a:r>
            <a:r>
              <a:rPr lang="ja-JP" altLang="en-US" sz="1200"/>
              <a:t>与えられた制御要求が満足されるように、システムの振る舞いを制御する手法であります。</a:t>
            </a:r>
            <a:endParaRPr kumimoji="1" lang="en-US" altLang="ja-JP" sz="1200" dirty="0"/>
          </a:p>
          <a:p>
            <a:pPr marL="0" indent="0">
              <a:buNone/>
            </a:pPr>
            <a:r>
              <a:rPr lang="ja-JP" altLang="en-US" sz="1200"/>
              <a:t>倉庫の例でいうと</a:t>
            </a:r>
            <a:r>
              <a:rPr kumimoji="1" lang="ja-JP" altLang="en-US" sz="1200"/>
              <a:t>、制御対象である各ロボットの動作を定義し、</a:t>
            </a:r>
            <a:r>
              <a:rPr lang="ja-JP" altLang="en-US" sz="1200"/>
              <a:t>制御要求としては、「ロボット同士が衝突せずに仕事を遂行する」というように設定します。この「衝突せずに」を言い換えれば、同時に同じ場所にロボットが存在しないという風にいうことができます。</a:t>
            </a:r>
            <a:endParaRPr lang="en-US" altLang="ja-JP" sz="1200" dirty="0"/>
          </a:p>
          <a:p>
            <a:pPr marL="0" indent="0">
              <a:buNone/>
            </a:pPr>
            <a:endParaRPr kumimoji="1" lang="en-US" altLang="ja-JP" sz="1200" dirty="0"/>
          </a:p>
          <a:p>
            <a:pPr marL="0" indent="0">
              <a:buNone/>
            </a:pPr>
            <a:r>
              <a:rPr kumimoji="1" lang="ja-JP" altLang="en-US" sz="1200"/>
              <a:t>制御対象の情報と、制御要求の情報をもとに、デッドロック状態におちいる行動や、要求を満たさない（ここでいうロボット同士の衝突など）の行動を禁止するよう制御するスーバーバイザが計算される。</a:t>
            </a:r>
            <a:endParaRPr kumimoji="1" lang="en-US" altLang="ja-JP" sz="1200" dirty="0"/>
          </a:p>
          <a:p>
            <a:pPr marL="0" indent="0">
              <a:buNone/>
            </a:pPr>
            <a:r>
              <a:rPr kumimoji="1" lang="ja-JP" altLang="en-US" sz="1200"/>
              <a:t>デッドロック状態とは下の図で表したように、前にしか進めないロボットが向かい合わせになった時、お互い動けずに手詰まりの状態（つまりこう着状態）になることを言います。</a:t>
            </a:r>
            <a:endParaRPr kumimoji="1" lang="en-US" altLang="ja-JP" sz="1200" dirty="0"/>
          </a:p>
          <a:p>
            <a:pPr marL="0" indent="0">
              <a:buNone/>
            </a:pPr>
            <a:r>
              <a:rPr kumimoji="1" lang="ja-JP" altLang="en-US" sz="1200"/>
              <a:t>このようなことが起こらないように、デッドロックが起こる前の起こりそうな時ロボットの前進を禁止することを、スーパーバイザが行います。</a:t>
            </a:r>
            <a:endParaRPr kumimoji="1" lang="ja-JP" altLang="en-US" sz="1200" dirty="0"/>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3</a:t>
            </a:fld>
            <a:endParaRPr kumimoji="1" lang="ja-JP" altLang="en-US"/>
          </a:p>
        </p:txBody>
      </p:sp>
    </p:spTree>
    <p:extLst>
      <p:ext uri="{BB962C8B-B14F-4D97-AF65-F5344CB8AC3E}">
        <p14:creationId xmlns:p14="http://schemas.microsoft.com/office/powerpoint/2010/main" val="1318092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ja-JP" sz="1200" kern="1200" dirty="0">
                <a:solidFill>
                  <a:schemeClr val="tx1"/>
                </a:solidFill>
                <a:effectLst/>
                <a:latin typeface="+mn-lt"/>
                <a:ea typeface="+mn-ea"/>
                <a:cs typeface="+mn-cs"/>
              </a:rPr>
              <a:t>正確性，パワーやスピードなどのロボットの強みと，手先の器用さ，</a:t>
            </a:r>
            <a:r>
              <a:rPr kumimoji="1" lang="ja-JP" altLang="en-US" sz="1200" kern="1200" dirty="0">
                <a:solidFill>
                  <a:schemeClr val="tx1"/>
                </a:solidFill>
                <a:effectLst/>
                <a:latin typeface="+mn-lt"/>
                <a:ea typeface="+mn-ea"/>
                <a:cs typeface="+mn-cs"/>
              </a:rPr>
              <a:t>問題解決能力</a:t>
            </a:r>
            <a:r>
              <a:rPr kumimoji="1" lang="ja-JP" altLang="ja-JP" sz="1200" kern="1200" dirty="0">
                <a:solidFill>
                  <a:schemeClr val="tx1"/>
                </a:solidFill>
                <a:effectLst/>
                <a:latin typeface="+mn-lt"/>
                <a:ea typeface="+mn-ea"/>
                <a:cs typeface="+mn-cs"/>
              </a:rPr>
              <a:t>などの人間の強みを掛け合わせることで，</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dirty="0">
                <a:solidFill>
                  <a:schemeClr val="tx1"/>
                </a:solidFill>
                <a:effectLst/>
                <a:latin typeface="+mn-lt"/>
                <a:ea typeface="+mn-ea"/>
                <a:cs typeface="+mn-cs"/>
              </a:rPr>
              <a:t>さまざまなケースの対処が可能です．</a:t>
            </a:r>
            <a:r>
              <a:rPr kumimoji="1" lang="ja-JP" altLang="ja-JP" sz="1200" kern="1200">
                <a:solidFill>
                  <a:schemeClr val="tx1"/>
                </a:solidFill>
                <a:effectLst/>
                <a:latin typeface="+mn-lt"/>
                <a:ea typeface="+mn-ea"/>
                <a:cs typeface="+mn-cs"/>
              </a:rPr>
              <a:t>例えば，形がいびつ</a:t>
            </a:r>
            <a:r>
              <a:rPr kumimoji="1" lang="ja-JP" altLang="en-US" sz="1200" kern="1200">
                <a:solidFill>
                  <a:schemeClr val="tx1"/>
                </a:solidFill>
                <a:effectLst/>
                <a:latin typeface="+mn-lt"/>
                <a:ea typeface="+mn-ea"/>
                <a:cs typeface="+mn-cs"/>
              </a:rPr>
              <a:t>でロボットにはピッキングが難しい場合であったり、荷物が棚から落下した場合などです。</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ロボットがピックできないなら、人間が積荷を手伝ってあげればいいし、荷物が落下してロボットの通路が通れない状態になっていれば人間がいって、どけるか棚に戻してやればいいのです。</a:t>
            </a:r>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しかし、</a:t>
            </a:r>
            <a:r>
              <a:rPr kumimoji="1" lang="ja-JP" altLang="ja-JP" sz="1200" kern="1200">
                <a:solidFill>
                  <a:schemeClr val="tx1"/>
                </a:solidFill>
                <a:effectLst/>
                <a:latin typeface="+mn-lt"/>
                <a:ea typeface="+mn-ea"/>
                <a:cs typeface="+mn-cs"/>
              </a:rPr>
              <a:t>システム</a:t>
            </a:r>
            <a:r>
              <a:rPr kumimoji="1" lang="ja-JP" altLang="ja-JP" sz="1200" kern="1200" dirty="0">
                <a:solidFill>
                  <a:schemeClr val="tx1"/>
                </a:solidFill>
                <a:effectLst/>
                <a:latin typeface="+mn-lt"/>
                <a:ea typeface="+mn-ea"/>
                <a:cs typeface="+mn-cs"/>
              </a:rPr>
              <a:t>全体を止めずに</a:t>
            </a:r>
            <a:r>
              <a:rPr kumimoji="1" lang="ja-JP" altLang="en-US" sz="1200" kern="1200" dirty="0">
                <a:solidFill>
                  <a:schemeClr val="tx1"/>
                </a:solidFill>
                <a:effectLst/>
                <a:latin typeface="+mn-lt"/>
                <a:ea typeface="+mn-ea"/>
                <a:cs typeface="+mn-cs"/>
              </a:rPr>
              <a:t>，</a:t>
            </a:r>
            <a:r>
              <a:rPr kumimoji="1" lang="ja-JP" altLang="ja-JP" sz="1200" kern="1200" dirty="0">
                <a:solidFill>
                  <a:schemeClr val="tx1"/>
                </a:solidFill>
                <a:effectLst/>
                <a:latin typeface="+mn-lt"/>
                <a:ea typeface="+mn-ea"/>
                <a:cs typeface="+mn-cs"/>
              </a:rPr>
              <a:t>人間が</a:t>
            </a:r>
            <a:r>
              <a:rPr kumimoji="1" lang="ja-JP" altLang="en-US" sz="1200" kern="1200" dirty="0">
                <a:solidFill>
                  <a:schemeClr val="tx1"/>
                </a:solidFill>
                <a:effectLst/>
                <a:latin typeface="+mn-lt"/>
                <a:ea typeface="+mn-ea"/>
                <a:cs typeface="+mn-cs"/>
              </a:rPr>
              <a:t>倉庫内に</a:t>
            </a:r>
            <a:r>
              <a:rPr kumimoji="1" lang="ja-JP" altLang="ja-JP" sz="1200" kern="1200" dirty="0">
                <a:solidFill>
                  <a:schemeClr val="tx1"/>
                </a:solidFill>
                <a:effectLst/>
                <a:latin typeface="+mn-lt"/>
                <a:ea typeface="+mn-ea"/>
                <a:cs typeface="+mn-cs"/>
              </a:rPr>
              <a:t>入れるようなシステム</a:t>
            </a:r>
            <a:r>
              <a:rPr kumimoji="1" lang="ja-JP" altLang="en-US" sz="1200" kern="1200" dirty="0">
                <a:solidFill>
                  <a:schemeClr val="tx1"/>
                </a:solidFill>
                <a:effectLst/>
                <a:latin typeface="+mn-lt"/>
                <a:ea typeface="+mn-ea"/>
                <a:cs typeface="+mn-cs"/>
              </a:rPr>
              <a:t>を作るうえで，人間の安全を絶対に確保しなければなりません．</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なので人の安全を条件としたスーパーバイザ制御を作成する方法として</a:t>
            </a:r>
            <a:r>
              <a:rPr kumimoji="1" lang="en-US" altLang="ja-JP" sz="1200" kern="1200" dirty="0">
                <a:solidFill>
                  <a:schemeClr val="tx1"/>
                </a:solidFill>
                <a:effectLst/>
                <a:latin typeface="+mn-lt"/>
                <a:ea typeface="+mn-ea"/>
                <a:cs typeface="+mn-cs"/>
              </a:rPr>
              <a:t>2</a:t>
            </a:r>
            <a:r>
              <a:rPr kumimoji="1" lang="ja-JP" altLang="en-US" sz="1200" kern="1200" dirty="0">
                <a:solidFill>
                  <a:schemeClr val="tx1"/>
                </a:solidFill>
                <a:effectLst/>
                <a:latin typeface="+mn-lt"/>
                <a:ea typeface="+mn-ea"/>
                <a:cs typeface="+mn-cs"/>
              </a:rPr>
              <a:t>つ提案します．</a:t>
            </a:r>
            <a:endParaRPr kumimoji="1" lang="en-US" altLang="ja-JP" sz="1200" kern="1200" dirty="0">
              <a:solidFill>
                <a:schemeClr val="tx1"/>
              </a:solidFill>
              <a:effectLst/>
              <a:latin typeface="+mn-lt"/>
              <a:ea typeface="+mn-ea"/>
              <a:cs typeface="+mn-cs"/>
            </a:endParaRPr>
          </a:p>
          <a:p>
            <a:endParaRPr kumimoji="1" lang="ja-JP"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4</a:t>
            </a:fld>
            <a:endParaRPr kumimoji="1" lang="ja-JP" altLang="en-US"/>
          </a:p>
        </p:txBody>
      </p:sp>
    </p:spTree>
    <p:extLst>
      <p:ext uri="{BB962C8B-B14F-4D97-AF65-F5344CB8AC3E}">
        <p14:creationId xmlns:p14="http://schemas.microsoft.com/office/powerpoint/2010/main" val="5052086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ja-JP" sz="1200" kern="1200" dirty="0">
                <a:solidFill>
                  <a:schemeClr val="tx1"/>
                </a:solidFill>
                <a:effectLst/>
                <a:latin typeface="+mn-lt"/>
                <a:ea typeface="+mn-ea"/>
                <a:cs typeface="+mn-cs"/>
              </a:rPr>
              <a:t>１つ目の方法は</a:t>
            </a:r>
            <a:r>
              <a:rPr kumimoji="1" lang="ja-JP" altLang="en-US" sz="1200" kern="1200" dirty="0">
                <a:solidFill>
                  <a:schemeClr val="tx1"/>
                </a:solidFill>
                <a:effectLst/>
                <a:latin typeface="+mn-lt"/>
                <a:ea typeface="+mn-ea"/>
                <a:cs typeface="+mn-cs"/>
              </a:rPr>
              <a:t>，人間が使用する経路上にロボットを完全に立ち入らせない</a:t>
            </a:r>
            <a:r>
              <a:rPr kumimoji="1" lang="ja-JP" altLang="ja-JP" sz="1200" kern="1200" dirty="0">
                <a:solidFill>
                  <a:schemeClr val="tx1"/>
                </a:solidFill>
                <a:effectLst/>
                <a:latin typeface="+mn-lt"/>
                <a:ea typeface="+mn-ea"/>
                <a:cs typeface="+mn-cs"/>
              </a:rPr>
              <a:t>方法です．</a:t>
            </a:r>
            <a:endParaRPr kumimoji="1" lang="en-US" altLang="ja-JP" sz="1200" kern="1200" dirty="0">
              <a:solidFill>
                <a:schemeClr val="tx1"/>
              </a:solidFill>
              <a:effectLst/>
              <a:latin typeface="+mn-lt"/>
              <a:ea typeface="+mn-ea"/>
              <a:cs typeface="+mn-cs"/>
            </a:endParaRPr>
          </a:p>
          <a:p>
            <a:r>
              <a:rPr kumimoji="1" lang="ja-JP" altLang="ja-JP" sz="1200" kern="1200" dirty="0">
                <a:solidFill>
                  <a:schemeClr val="tx1"/>
                </a:solidFill>
                <a:effectLst/>
                <a:latin typeface="+mn-lt"/>
                <a:ea typeface="+mn-ea"/>
                <a:cs typeface="+mn-cs"/>
              </a:rPr>
              <a:t>そもそも人間の行動は</a:t>
            </a:r>
            <a:r>
              <a:rPr kumimoji="1" lang="ja-JP" altLang="en-US" sz="1200" kern="1200" dirty="0">
                <a:solidFill>
                  <a:schemeClr val="tx1"/>
                </a:solidFill>
                <a:effectLst/>
                <a:latin typeface="+mn-lt"/>
                <a:ea typeface="+mn-ea"/>
                <a:cs typeface="+mn-cs"/>
              </a:rPr>
              <a:t>ロボットのように「ここでこの速度で移動」，「特定の場所で停止する」など厳密な</a:t>
            </a:r>
            <a:r>
              <a:rPr kumimoji="1" lang="ja-JP" altLang="ja-JP" sz="1200" kern="1200" dirty="0">
                <a:solidFill>
                  <a:schemeClr val="tx1"/>
                </a:solidFill>
                <a:effectLst/>
                <a:latin typeface="+mn-lt"/>
                <a:ea typeface="+mn-ea"/>
                <a:cs typeface="+mn-cs"/>
              </a:rPr>
              <a:t>制御</a:t>
            </a:r>
            <a:r>
              <a:rPr kumimoji="1" lang="ja-JP" altLang="en-US" sz="1200" kern="1200" dirty="0">
                <a:solidFill>
                  <a:schemeClr val="tx1"/>
                </a:solidFill>
                <a:effectLst/>
                <a:latin typeface="+mn-lt"/>
                <a:ea typeface="+mn-ea"/>
                <a:cs typeface="+mn-cs"/>
              </a:rPr>
              <a:t>を</a:t>
            </a:r>
            <a:r>
              <a:rPr kumimoji="1" lang="ja-JP" altLang="ja-JP" sz="1200" kern="1200" dirty="0">
                <a:solidFill>
                  <a:schemeClr val="tx1"/>
                </a:solidFill>
                <a:effectLst/>
                <a:latin typeface="+mn-lt"/>
                <a:ea typeface="+mn-ea"/>
                <a:cs typeface="+mn-cs"/>
              </a:rPr>
              <a:t>することはでき</a:t>
            </a:r>
            <a:r>
              <a:rPr kumimoji="1" lang="ja-JP" altLang="en-US" sz="1200" kern="1200" dirty="0">
                <a:solidFill>
                  <a:schemeClr val="tx1"/>
                </a:solidFill>
                <a:effectLst/>
                <a:latin typeface="+mn-lt"/>
                <a:ea typeface="+mn-ea"/>
                <a:cs typeface="+mn-cs"/>
              </a:rPr>
              <a:t>ないので，</a:t>
            </a:r>
            <a:endParaRPr kumimoji="1" lang="en-US" altLang="ja-JP" sz="1200" kern="1200" dirty="0">
              <a:solidFill>
                <a:schemeClr val="tx1"/>
              </a:solidFill>
              <a:effectLst/>
              <a:latin typeface="+mn-lt"/>
              <a:ea typeface="+mn-ea"/>
              <a:cs typeface="+mn-cs"/>
            </a:endParaRPr>
          </a:p>
          <a:p>
            <a:r>
              <a:rPr kumimoji="1" lang="ja-JP" altLang="ja-JP" sz="1200" kern="1200" dirty="0">
                <a:solidFill>
                  <a:schemeClr val="tx1"/>
                </a:solidFill>
                <a:effectLst/>
                <a:latin typeface="+mn-lt"/>
                <a:ea typeface="+mn-ea"/>
                <a:cs typeface="+mn-cs"/>
              </a:rPr>
              <a:t>人間の行動をすべて不可制御事象と考えること</a:t>
            </a:r>
            <a:r>
              <a:rPr kumimoji="1" lang="ja-JP" altLang="en-US" sz="1200" kern="1200" dirty="0">
                <a:solidFill>
                  <a:schemeClr val="tx1"/>
                </a:solidFill>
                <a:effectLst/>
                <a:latin typeface="+mn-lt"/>
                <a:ea typeface="+mn-ea"/>
                <a:cs typeface="+mn-cs"/>
              </a:rPr>
              <a:t>にします．</a:t>
            </a:r>
            <a:endParaRPr kumimoji="1" lang="ja-JP"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不可制御事象はスーパーバイザが</a:t>
            </a:r>
            <a:r>
              <a:rPr kumimoji="1" lang="ja-JP" altLang="ja-JP" sz="1200" kern="1200" dirty="0">
                <a:solidFill>
                  <a:schemeClr val="tx1"/>
                </a:solidFill>
                <a:effectLst/>
                <a:latin typeface="+mn-lt"/>
                <a:ea typeface="+mn-ea"/>
                <a:cs typeface="+mn-cs"/>
              </a:rPr>
              <a:t>コントロールできない</a:t>
            </a:r>
            <a:r>
              <a:rPr kumimoji="1" lang="ja-JP" altLang="en-US" sz="1200" kern="1200" dirty="0">
                <a:solidFill>
                  <a:schemeClr val="tx1"/>
                </a:solidFill>
                <a:effectLst/>
                <a:latin typeface="+mn-lt"/>
                <a:ea typeface="+mn-ea"/>
                <a:cs typeface="+mn-cs"/>
              </a:rPr>
              <a:t>ので，どのタイミングで</a:t>
            </a:r>
            <a:r>
              <a:rPr kumimoji="1" lang="ja-JP" altLang="ja-JP" sz="1200" kern="1200" dirty="0">
                <a:solidFill>
                  <a:schemeClr val="tx1"/>
                </a:solidFill>
                <a:effectLst/>
                <a:latin typeface="+mn-lt"/>
                <a:ea typeface="+mn-ea"/>
                <a:cs typeface="+mn-cs"/>
              </a:rPr>
              <a:t>人間</a:t>
            </a:r>
            <a:r>
              <a:rPr kumimoji="1" lang="ja-JP" altLang="en-US" sz="1200" kern="1200" dirty="0">
                <a:solidFill>
                  <a:schemeClr val="tx1"/>
                </a:solidFill>
                <a:effectLst/>
                <a:latin typeface="+mn-lt"/>
                <a:ea typeface="+mn-ea"/>
                <a:cs typeface="+mn-cs"/>
              </a:rPr>
              <a:t>が行動してもいいように，人間の経</a:t>
            </a:r>
            <a:r>
              <a:rPr kumimoji="1" lang="ja-JP" altLang="ja-JP" sz="1200" kern="1200" dirty="0">
                <a:solidFill>
                  <a:schemeClr val="tx1"/>
                </a:solidFill>
                <a:effectLst/>
                <a:latin typeface="+mn-lt"/>
                <a:ea typeface="+mn-ea"/>
                <a:cs typeface="+mn-cs"/>
              </a:rPr>
              <a:t>路上にロボットを完全に立ち入らせないという</a:t>
            </a:r>
            <a:r>
              <a:rPr kumimoji="1" lang="ja-JP" altLang="en-US" sz="1200" kern="1200" dirty="0">
                <a:solidFill>
                  <a:schemeClr val="tx1"/>
                </a:solidFill>
                <a:effectLst/>
                <a:latin typeface="+mn-lt"/>
                <a:ea typeface="+mn-ea"/>
                <a:cs typeface="+mn-cs"/>
              </a:rPr>
              <a:t>制御ができます．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この図の赤い部分のように人間の経路全体がロボットが進入できない範囲として定められます．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人間がトラブルの処理を終えて，安全な場所に到達すると，進入禁止エリアを解除します．</a:t>
            </a:r>
            <a:endParaRPr kumimoji="1" lang="en-US"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手順としては</a:t>
            </a:r>
            <a:endParaRPr kumimoji="1" lang="en-US"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1 </a:t>
            </a:r>
            <a:r>
              <a:rPr kumimoji="1" lang="ja-JP" altLang="en-US" sz="1200" kern="1200" dirty="0">
                <a:solidFill>
                  <a:schemeClr val="tx1"/>
                </a:solidFill>
                <a:effectLst/>
                <a:latin typeface="+mn-lt"/>
                <a:ea typeface="+mn-ea"/>
                <a:cs typeface="+mn-cs"/>
              </a:rPr>
              <a:t>ロボットと人間のモデルを</a:t>
            </a:r>
            <a:r>
              <a:rPr kumimoji="1" lang="ja-JP" altLang="en-US" sz="1200" kern="1200">
                <a:solidFill>
                  <a:schemeClr val="tx1"/>
                </a:solidFill>
                <a:effectLst/>
                <a:latin typeface="+mn-lt"/>
                <a:ea typeface="+mn-ea"/>
                <a:cs typeface="+mn-cs"/>
              </a:rPr>
              <a:t>作ります．</a:t>
            </a:r>
            <a:endParaRPr kumimoji="1" lang="en-US" altLang="ja-JP" sz="1200" kern="1200" dirty="0">
              <a:solidFill>
                <a:schemeClr val="tx1"/>
              </a:solidFill>
              <a:effectLst/>
              <a:latin typeface="+mn-lt"/>
              <a:ea typeface="+mn-ea"/>
              <a:cs typeface="+mn-cs"/>
            </a:endParaRPr>
          </a:p>
          <a:p>
            <a:r>
              <a:rPr kumimoji="1" lang="ja-JP" altLang="en-US" sz="1200" kern="1200">
                <a:solidFill>
                  <a:schemeClr val="tx1"/>
                </a:solidFill>
                <a:effectLst/>
                <a:latin typeface="+mn-lt"/>
                <a:ea typeface="+mn-ea"/>
                <a:cs typeface="+mn-cs"/>
              </a:rPr>
              <a:t>ここでは、ロボットと人間のルートは最短経路のみを考えて作成します。</a:t>
            </a:r>
            <a:endParaRPr kumimoji="1" lang="en-US"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2 </a:t>
            </a:r>
            <a:r>
              <a:rPr kumimoji="1" lang="ja-JP" altLang="en-US" sz="1200" kern="1200" dirty="0">
                <a:solidFill>
                  <a:schemeClr val="tx1"/>
                </a:solidFill>
                <a:effectLst/>
                <a:latin typeface="+mn-lt"/>
                <a:ea typeface="+mn-ea"/>
                <a:cs typeface="+mn-cs"/>
              </a:rPr>
              <a:t>次に制御要求を作成します．衝突回避するために，各エージェントが同時に同じ位置に存在しないようにするものです．</a:t>
            </a:r>
            <a:endParaRPr kumimoji="1" lang="en-US"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3 </a:t>
            </a:r>
            <a:r>
              <a:rPr kumimoji="1" lang="ja-JP" altLang="en-US" sz="1200" kern="1200" dirty="0">
                <a:solidFill>
                  <a:schemeClr val="tx1"/>
                </a:solidFill>
                <a:effectLst/>
                <a:latin typeface="+mn-lt"/>
                <a:ea typeface="+mn-ea"/>
                <a:cs typeface="+mn-cs"/>
              </a:rPr>
              <a:t>ロボットと人間のオートマトンを同期合成して，制御対象であるシステムを作り，</a:t>
            </a:r>
            <a:endParaRPr kumimoji="1" lang="en-US" altLang="ja-JP" sz="1200" kern="1200" dirty="0">
              <a:solidFill>
                <a:schemeClr val="tx1"/>
              </a:solidFill>
              <a:effectLst/>
              <a:latin typeface="+mn-lt"/>
              <a:ea typeface="+mn-ea"/>
              <a:cs typeface="+mn-cs"/>
            </a:endParaRPr>
          </a:p>
          <a:p>
            <a:r>
              <a:rPr kumimoji="1" lang="en-US" altLang="ja-JP" sz="1200" kern="1200" dirty="0">
                <a:solidFill>
                  <a:schemeClr val="tx1"/>
                </a:solidFill>
                <a:effectLst/>
                <a:latin typeface="+mn-lt"/>
                <a:ea typeface="+mn-ea"/>
                <a:cs typeface="+mn-cs"/>
              </a:rPr>
              <a:t>4</a:t>
            </a:r>
            <a:r>
              <a:rPr kumimoji="1" lang="ja-JP" altLang="en-US" sz="1200" kern="1200" dirty="0">
                <a:solidFill>
                  <a:schemeClr val="tx1"/>
                </a:solidFill>
                <a:effectLst/>
                <a:latin typeface="+mn-lt"/>
                <a:ea typeface="+mn-ea"/>
                <a:cs typeface="+mn-cs"/>
              </a:rPr>
              <a:t> それが制御要求を満たすようなスーパーバイザを計算</a:t>
            </a:r>
            <a:r>
              <a:rPr kumimoji="1" lang="ja-JP" altLang="en-US" sz="1200" kern="1200">
                <a:solidFill>
                  <a:schemeClr val="tx1"/>
                </a:solidFill>
                <a:effectLst/>
                <a:latin typeface="+mn-lt"/>
                <a:ea typeface="+mn-ea"/>
                <a:cs typeface="+mn-cs"/>
              </a:rPr>
              <a:t>します．</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5</a:t>
            </a:fld>
            <a:endParaRPr kumimoji="1" lang="ja-JP" altLang="en-US"/>
          </a:p>
        </p:txBody>
      </p:sp>
    </p:spTree>
    <p:extLst>
      <p:ext uri="{BB962C8B-B14F-4D97-AF65-F5344CB8AC3E}">
        <p14:creationId xmlns:p14="http://schemas.microsoft.com/office/powerpoint/2010/main" val="900882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この方法で制御する、ロボット</a:t>
            </a:r>
            <a:r>
              <a:rPr lang="en-US" altLang="ja-JP" dirty="0"/>
              <a:t>2</a:t>
            </a:r>
            <a:r>
              <a:rPr lang="ja-JP" altLang="en-US" dirty="0"/>
              <a:t>台，作業員</a:t>
            </a:r>
            <a:r>
              <a:rPr lang="en-US" altLang="ja-JP" dirty="0"/>
              <a:t>1</a:t>
            </a:r>
            <a:r>
              <a:rPr lang="ja-JP" altLang="en-US" dirty="0"/>
              <a:t>人のシミュレーション例を紹介</a:t>
            </a:r>
            <a:r>
              <a:rPr lang="ja-JP" altLang="en-US"/>
              <a:t>します．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このシミュレーションでは、ロボットの隣に人間が行き、ロボットの積荷を人間が手伝うというシチュエーションを想定しています。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図の上側がロボットの待機場所、下側が荷物の搬出場所と人間の作業場</a:t>
            </a:r>
            <a:r>
              <a:rPr lang="en-US" altLang="ja-JP" dirty="0"/>
              <a:t> </a:t>
            </a:r>
            <a:r>
              <a:rPr lang="ja-JP" altLang="en-US"/>
              <a:t>兼</a:t>
            </a:r>
            <a:r>
              <a:rPr lang="en-US" altLang="ja-JP" dirty="0"/>
              <a:t> </a:t>
            </a:r>
            <a:r>
              <a:rPr lang="ja-JP" altLang="en-US"/>
              <a:t>待機場所になっており、真ん中の赤く囲まれた四角の部分が商品が置いてある棚を示しています。ロボットは商品である荷物をピックするときのみ赤い四角の棚に侵入することができて、ピックする以外では入れないことにしています。また、棚以外は通路として通ることができます。周りであったり、棚と棚の間が通路として使え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上のロボットの待機場所に</a:t>
            </a:r>
            <a:r>
              <a:rPr lang="en-US" altLang="ja-JP" dirty="0"/>
              <a:t>G1</a:t>
            </a:r>
            <a:r>
              <a:rPr lang="ja-JP" altLang="en-US" dirty="0"/>
              <a:t>，</a:t>
            </a:r>
            <a:r>
              <a:rPr lang="en-US" altLang="ja-JP" dirty="0"/>
              <a:t>G2</a:t>
            </a:r>
            <a:r>
              <a:rPr lang="ja-JP" altLang="en-US" dirty="0"/>
              <a:t>がおり，同じ色の四角がそれぞれに割り当てられた</a:t>
            </a:r>
            <a:r>
              <a:rPr lang="ja-JP" altLang="en-US"/>
              <a:t>荷物の場所で，同じ色の四角のところを経由して、一番下の色のついた丸印のついた搬出</a:t>
            </a:r>
            <a:r>
              <a:rPr lang="ja-JP" altLang="en-US" dirty="0"/>
              <a:t>場所まで通路を</a:t>
            </a:r>
            <a:r>
              <a:rPr lang="ja-JP" altLang="en-US"/>
              <a:t>通り運びます．この時の経路は最短経路のみを考えます。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人間は一番下で作業して</a:t>
            </a:r>
            <a:r>
              <a:rPr lang="ja-JP" altLang="en-US"/>
              <a:t>おり，三角印の場所まで行き，商品の積荷を手伝ってからもと</a:t>
            </a:r>
            <a:r>
              <a:rPr lang="ja-JP" altLang="en-US" dirty="0"/>
              <a:t>の場所に戻るケースを考えます．</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dirty="0"/>
              <a:t>このケース</a:t>
            </a:r>
            <a:r>
              <a:rPr lang="ja-JP" altLang="en-US"/>
              <a:t>を方法</a:t>
            </a:r>
            <a:r>
              <a:rPr lang="en-US" altLang="ja-JP" dirty="0"/>
              <a:t>1</a:t>
            </a:r>
            <a:r>
              <a:rPr lang="ja-JP" altLang="en-US"/>
              <a:t>に</a:t>
            </a:r>
            <a:r>
              <a:rPr lang="ja-JP" altLang="en-US" dirty="0"/>
              <a:t>よって行ったシミュレーションを紹介します．</a:t>
            </a:r>
            <a:endParaRPr lang="en-US" altLang="ja-JP" dirty="0"/>
          </a:p>
          <a:p>
            <a:endParaRPr kumimoji="1" lang="en-US" altLang="ja-JP" dirty="0"/>
          </a:p>
          <a:p>
            <a:r>
              <a:rPr kumimoji="1" lang="ja-JP" altLang="en-US" dirty="0"/>
              <a:t>このよう</a:t>
            </a:r>
            <a:r>
              <a:rPr kumimoji="1" lang="ja-JP" altLang="en-US"/>
              <a:t>に人間通る可能性のある経路を全てロボットから見て進入禁止エリアになります。</a:t>
            </a:r>
            <a:endParaRPr kumimoji="1" lang="en-US" altLang="ja-JP" dirty="0"/>
          </a:p>
          <a:p>
            <a:r>
              <a:rPr kumimoji="1" lang="ja-JP" altLang="en-US"/>
              <a:t>ここで商品のピックを手伝い、終えた人は元の位置まで戻ります。侵入禁止エリアがある限り、青のロボット</a:t>
            </a:r>
            <a:r>
              <a:rPr kumimoji="1" lang="en-US" altLang="ja-JP" dirty="0"/>
              <a:t>1</a:t>
            </a:r>
            <a:r>
              <a:rPr kumimoji="1" lang="ja-JP" altLang="en-US"/>
              <a:t>は移動を禁止されている状態になり、人が安全な場所まで戻ると、侵入禁止が解除されて、再び移動が可能となります。</a:t>
            </a:r>
            <a:endParaRPr kumimoji="1" lang="en-US" altLang="ja-JP" dirty="0"/>
          </a:p>
          <a:p>
            <a:r>
              <a:rPr kumimoji="1" lang="ja-JP" altLang="en-US"/>
              <a:t>方法</a:t>
            </a:r>
            <a:r>
              <a:rPr kumimoji="1" lang="en-US" altLang="ja-JP" dirty="0"/>
              <a:t>1</a:t>
            </a:r>
            <a:r>
              <a:rPr kumimoji="1" lang="ja-JP" altLang="en-US"/>
              <a:t>に</a:t>
            </a:r>
            <a:r>
              <a:rPr kumimoji="1" lang="ja-JP" altLang="en-US" dirty="0"/>
              <a:t>よってこの</a:t>
            </a:r>
            <a:r>
              <a:rPr kumimoji="1" lang="ja-JP" altLang="en-US"/>
              <a:t>ような制御が可能で、この方法を使うと確実に安全に人が倉庫内を移動できるようになります。しかし、通路を完全に、人が歩く専用の通路としてしまうと、この例のように大きく時間をロスしてしまう可能性も出てきます。そこで</a:t>
            </a:r>
            <a:r>
              <a:rPr kumimoji="1" lang="en-US" altLang="ja-JP" dirty="0"/>
              <a:t>2</a:t>
            </a:r>
            <a:r>
              <a:rPr kumimoji="1" lang="ja-JP" altLang="en-US"/>
              <a:t>つ目の方法を提案します。</a:t>
            </a:r>
            <a:endParaRPr kumimoji="1" lang="en-US" altLang="ja-JP" dirty="0"/>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6</a:t>
            </a:fld>
            <a:endParaRPr kumimoji="1" lang="ja-JP" altLang="en-US"/>
          </a:p>
        </p:txBody>
      </p:sp>
    </p:spTree>
    <p:extLst>
      <p:ext uri="{BB962C8B-B14F-4D97-AF65-F5344CB8AC3E}">
        <p14:creationId xmlns:p14="http://schemas.microsoft.com/office/powerpoint/2010/main" val="32717131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a:solidFill>
                  <a:schemeClr val="tx1"/>
                </a:solidFill>
                <a:effectLst/>
                <a:latin typeface="+mn-lt"/>
                <a:ea typeface="+mn-ea"/>
                <a:cs typeface="+mn-cs"/>
              </a:rPr>
              <a:t>方法</a:t>
            </a:r>
            <a:r>
              <a:rPr kumimoji="1" lang="en-US" altLang="ja-JP" sz="1200" kern="1200" dirty="0">
                <a:solidFill>
                  <a:schemeClr val="tx1"/>
                </a:solidFill>
                <a:effectLst/>
                <a:latin typeface="+mn-lt"/>
                <a:ea typeface="+mn-ea"/>
                <a:cs typeface="+mn-cs"/>
              </a:rPr>
              <a:t>1</a:t>
            </a:r>
            <a:r>
              <a:rPr kumimoji="1" lang="ja-JP" altLang="en-US" sz="1200" kern="1200">
                <a:solidFill>
                  <a:schemeClr val="tx1"/>
                </a:solidFill>
                <a:effectLst/>
                <a:latin typeface="+mn-lt"/>
                <a:ea typeface="+mn-ea"/>
                <a:cs typeface="+mn-cs"/>
              </a:rPr>
              <a:t>はロボットの進入禁止エリアは固定で変化しないものでありましたが，方法</a:t>
            </a:r>
            <a:r>
              <a:rPr kumimoji="1" lang="en-US" altLang="ja-JP" sz="1200" kern="1200" dirty="0">
                <a:solidFill>
                  <a:schemeClr val="tx1"/>
                </a:solidFill>
                <a:effectLst/>
                <a:latin typeface="+mn-lt"/>
                <a:ea typeface="+mn-ea"/>
                <a:cs typeface="+mn-cs"/>
              </a:rPr>
              <a:t>2</a:t>
            </a:r>
            <a:r>
              <a:rPr kumimoji="1" lang="ja-JP" altLang="en-US" sz="1200" kern="1200">
                <a:solidFill>
                  <a:schemeClr val="tx1"/>
                </a:solidFill>
                <a:effectLst/>
                <a:latin typeface="+mn-lt"/>
                <a:ea typeface="+mn-ea"/>
                <a:cs typeface="+mn-cs"/>
              </a:rPr>
              <a:t>は動的に変化させる方法であります．</a:t>
            </a:r>
            <a:endParaRPr kumimoji="1" lang="ja-JP" altLang="en-US"/>
          </a:p>
          <a:p>
            <a:r>
              <a:rPr kumimoji="1" lang="ja-JP" altLang="en-US" sz="1200" kern="1200">
                <a:solidFill>
                  <a:schemeClr val="tx1"/>
                </a:solidFill>
                <a:effectLst/>
                <a:latin typeface="+mn-lt"/>
                <a:ea typeface="+mn-ea"/>
                <a:cs typeface="+mn-cs"/>
              </a:rPr>
              <a:t>これ</a:t>
            </a:r>
            <a:r>
              <a:rPr kumimoji="1" lang="ja-JP" altLang="en-US" sz="1200" kern="1200" dirty="0">
                <a:solidFill>
                  <a:schemeClr val="tx1"/>
                </a:solidFill>
                <a:effectLst/>
                <a:latin typeface="+mn-lt"/>
                <a:ea typeface="+mn-ea"/>
                <a:cs typeface="+mn-cs"/>
              </a:rPr>
              <a:t>は人間とロボットの間に</a:t>
            </a:r>
            <a:r>
              <a:rPr kumimoji="1" lang="ja-JP" altLang="ja-JP" sz="1200" kern="1200" dirty="0">
                <a:solidFill>
                  <a:schemeClr val="tx1"/>
                </a:solidFill>
                <a:effectLst/>
                <a:latin typeface="+mn-lt"/>
                <a:ea typeface="+mn-ea"/>
                <a:cs typeface="+mn-cs"/>
              </a:rPr>
              <a:t>一定の距離</a:t>
            </a:r>
            <a:r>
              <a:rPr kumimoji="1" lang="ja-JP" altLang="en-US" sz="1200" kern="1200" dirty="0">
                <a:solidFill>
                  <a:schemeClr val="tx1"/>
                </a:solidFill>
                <a:effectLst/>
                <a:latin typeface="+mn-lt"/>
                <a:ea typeface="+mn-ea"/>
                <a:cs typeface="+mn-cs"/>
              </a:rPr>
              <a:t>以上を保つといった</a:t>
            </a:r>
            <a:r>
              <a:rPr kumimoji="1" lang="ja-JP" altLang="ja-JP" sz="1200" kern="1200" dirty="0">
                <a:solidFill>
                  <a:schemeClr val="tx1"/>
                </a:solidFill>
                <a:effectLst/>
                <a:latin typeface="+mn-lt"/>
                <a:ea typeface="+mn-ea"/>
                <a:cs typeface="+mn-cs"/>
              </a:rPr>
              <a:t>制御</a:t>
            </a:r>
            <a:r>
              <a:rPr kumimoji="1" lang="ja-JP" altLang="en-US" sz="1200" kern="1200" dirty="0">
                <a:solidFill>
                  <a:schemeClr val="tx1"/>
                </a:solidFill>
                <a:effectLst/>
                <a:latin typeface="+mn-lt"/>
                <a:ea typeface="+mn-ea"/>
                <a:cs typeface="+mn-cs"/>
              </a:rPr>
              <a:t>です．</a:t>
            </a:r>
            <a:endParaRPr kumimoji="1" lang="en-US" altLang="ja-JP" sz="1200" kern="1200" dirty="0">
              <a:solidFill>
                <a:schemeClr val="tx1"/>
              </a:solidFill>
              <a:effectLst/>
              <a:latin typeface="+mn-lt"/>
              <a:ea typeface="+mn-ea"/>
              <a:cs typeface="+mn-cs"/>
            </a:endParaRPr>
          </a:p>
          <a:p>
            <a:r>
              <a:rPr kumimoji="1" lang="ja-JP" altLang="ja-JP" sz="1200" kern="1200" dirty="0">
                <a:solidFill>
                  <a:schemeClr val="tx1"/>
                </a:solidFill>
                <a:effectLst/>
                <a:latin typeface="+mn-lt"/>
                <a:ea typeface="+mn-ea"/>
                <a:cs typeface="+mn-cs"/>
              </a:rPr>
              <a:t>ロボット同士の制御の場合，衝突する直前でどちらかのロボットの行動を禁止することで，衝突を回避していました</a:t>
            </a:r>
            <a:r>
              <a:rPr kumimoji="1" lang="ja-JP" altLang="en-US" sz="1200" kern="1200" dirty="0">
                <a:solidFill>
                  <a:schemeClr val="tx1"/>
                </a:solidFill>
                <a:effectLst/>
                <a:latin typeface="+mn-lt"/>
                <a:ea typeface="+mn-ea"/>
                <a:cs typeface="+mn-cs"/>
              </a:rPr>
              <a:t>．</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しかし</a:t>
            </a:r>
            <a:r>
              <a:rPr kumimoji="1" lang="ja-JP" altLang="ja-JP" sz="1200" kern="1200" dirty="0">
                <a:solidFill>
                  <a:schemeClr val="tx1"/>
                </a:solidFill>
                <a:effectLst/>
                <a:latin typeface="+mn-lt"/>
                <a:ea typeface="+mn-ea"/>
                <a:cs typeface="+mn-cs"/>
              </a:rPr>
              <a:t>ロボットが人間の目の前にきたとき停止するというのは，万が一エラーが起こったとき</a:t>
            </a:r>
            <a:r>
              <a:rPr kumimoji="1" lang="ja-JP" altLang="ja-JP" sz="1200" kern="1200">
                <a:solidFill>
                  <a:schemeClr val="tx1"/>
                </a:solidFill>
                <a:effectLst/>
                <a:latin typeface="+mn-lt"/>
                <a:ea typeface="+mn-ea"/>
                <a:cs typeface="+mn-cs"/>
              </a:rPr>
              <a:t>など，</a:t>
            </a:r>
            <a:r>
              <a:rPr kumimoji="1" lang="ja-JP" altLang="en-US" sz="1200" kern="1200">
                <a:solidFill>
                  <a:schemeClr val="tx1"/>
                </a:solidFill>
                <a:effectLst/>
                <a:latin typeface="+mn-lt"/>
                <a:ea typeface="+mn-ea"/>
                <a:cs typeface="+mn-cs"/>
              </a:rPr>
              <a:t>暴走した時などを考えると、あまりにも</a:t>
            </a:r>
            <a:r>
              <a:rPr kumimoji="1" lang="ja-JP" altLang="ja-JP" sz="1200" kern="1200" dirty="0">
                <a:solidFill>
                  <a:schemeClr val="tx1"/>
                </a:solidFill>
                <a:effectLst/>
                <a:latin typeface="+mn-lt"/>
                <a:ea typeface="+mn-ea"/>
                <a:cs typeface="+mn-cs"/>
              </a:rPr>
              <a:t>危険ということで，</a:t>
            </a:r>
            <a:r>
              <a:rPr kumimoji="1" lang="ja-JP" altLang="en-US" sz="1200" kern="1200" dirty="0">
                <a:solidFill>
                  <a:schemeClr val="tx1"/>
                </a:solidFill>
                <a:effectLst/>
                <a:latin typeface="+mn-lt"/>
                <a:ea typeface="+mn-ea"/>
                <a:cs typeface="+mn-cs"/>
              </a:rPr>
              <a:t>人間</a:t>
            </a:r>
            <a:r>
              <a:rPr kumimoji="1" lang="ja-JP" altLang="ja-JP" sz="1200" kern="1200" dirty="0">
                <a:solidFill>
                  <a:schemeClr val="tx1"/>
                </a:solidFill>
                <a:effectLst/>
                <a:latin typeface="+mn-lt"/>
                <a:ea typeface="+mn-ea"/>
                <a:cs typeface="+mn-cs"/>
              </a:rPr>
              <a:t>の位置を</a:t>
            </a:r>
            <a:r>
              <a:rPr kumimoji="1" lang="ja-JP" altLang="en-US" sz="1200" kern="1200" dirty="0">
                <a:solidFill>
                  <a:schemeClr val="tx1"/>
                </a:solidFill>
                <a:effectLst/>
                <a:latin typeface="+mn-lt"/>
                <a:ea typeface="+mn-ea"/>
                <a:cs typeface="+mn-cs"/>
              </a:rPr>
              <a:t>中心に</a:t>
            </a:r>
            <a:r>
              <a:rPr kumimoji="1" lang="ja-JP" altLang="ja-JP" sz="1200" kern="1200" dirty="0">
                <a:solidFill>
                  <a:schemeClr val="tx1"/>
                </a:solidFill>
                <a:effectLst/>
                <a:latin typeface="+mn-lt"/>
                <a:ea typeface="+mn-ea"/>
                <a:cs typeface="+mn-cs"/>
              </a:rPr>
              <a:t>ロボットの進入禁止エリアを定め</a:t>
            </a:r>
            <a:r>
              <a:rPr kumimoji="1" lang="ja-JP" altLang="en-US" sz="1200" kern="1200" dirty="0">
                <a:solidFill>
                  <a:schemeClr val="tx1"/>
                </a:solidFill>
                <a:effectLst/>
                <a:latin typeface="+mn-lt"/>
                <a:ea typeface="+mn-ea"/>
                <a:cs typeface="+mn-cs"/>
              </a:rPr>
              <a:t>ます．</a:t>
            </a:r>
            <a:endParaRPr kumimoji="1" lang="en-US"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図の状態から，人間が左に動いたとする</a:t>
            </a:r>
            <a:r>
              <a:rPr kumimoji="1" lang="ja-JP" altLang="en-US" sz="1200" kern="1200">
                <a:solidFill>
                  <a:schemeClr val="tx1"/>
                </a:solidFill>
                <a:effectLst/>
                <a:latin typeface="+mn-lt"/>
                <a:ea typeface="+mn-ea"/>
                <a:cs typeface="+mn-cs"/>
              </a:rPr>
              <a:t>と，</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7</a:t>
            </a:fld>
            <a:endParaRPr kumimoji="1" lang="ja-JP" altLang="en-US"/>
          </a:p>
        </p:txBody>
      </p:sp>
    </p:spTree>
    <p:extLst>
      <p:ext uri="{BB962C8B-B14F-4D97-AF65-F5344CB8AC3E}">
        <p14:creationId xmlns:p14="http://schemas.microsoft.com/office/powerpoint/2010/main" val="19417636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この</a:t>
            </a:r>
            <a:r>
              <a:rPr kumimoji="1" lang="ja-JP" altLang="en-US" sz="1200" kern="1200" dirty="0">
                <a:solidFill>
                  <a:schemeClr val="tx1"/>
                </a:solidFill>
                <a:effectLst/>
                <a:latin typeface="+mn-lt"/>
                <a:ea typeface="+mn-ea"/>
                <a:cs typeface="+mn-cs"/>
              </a:rPr>
              <a:t>ように人と同じようにロボットに進入禁止エリアも左に移動します．</a:t>
            </a:r>
            <a:endParaRPr kumimoji="1" lang="en-US" altLang="ja-JP" sz="1200" kern="1200" dirty="0">
              <a:solidFill>
                <a:schemeClr val="tx1"/>
              </a:solidFill>
              <a:effectLst/>
              <a:latin typeface="+mn-lt"/>
              <a:ea typeface="+mn-ea"/>
              <a:cs typeface="+mn-cs"/>
            </a:endParaRPr>
          </a:p>
          <a:p>
            <a:endParaRPr kumimoji="1" lang="en-US" altLang="ja-JP"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1200" kern="1200" dirty="0">
                <a:solidFill>
                  <a:schemeClr val="tx1"/>
                </a:solidFill>
                <a:effectLst/>
                <a:latin typeface="+mn-lt"/>
                <a:ea typeface="+mn-ea"/>
                <a:cs typeface="+mn-cs"/>
              </a:rPr>
              <a:t>このために，制御要求を拡張します．</a:t>
            </a:r>
            <a:endParaRPr kumimoji="1" lang="en-US" altLang="ja-JP" sz="1200" kern="1200" dirty="0">
              <a:solidFill>
                <a:schemeClr val="tx1"/>
              </a:solidFill>
              <a:effectLst/>
              <a:latin typeface="+mn-lt"/>
              <a:ea typeface="+mn-ea"/>
              <a:cs typeface="+mn-cs"/>
            </a:endParaRPr>
          </a:p>
          <a:p>
            <a:r>
              <a:rPr kumimoji="1" lang="ja-JP" altLang="en-US" sz="1200" kern="1200" dirty="0">
                <a:solidFill>
                  <a:schemeClr val="tx1"/>
                </a:solidFill>
                <a:effectLst/>
                <a:latin typeface="+mn-lt"/>
                <a:ea typeface="+mn-ea"/>
                <a:cs typeface="+mn-cs"/>
              </a:rPr>
              <a:t>つまり手順の</a:t>
            </a:r>
            <a:r>
              <a:rPr kumimoji="1" lang="en-US" altLang="ja-JP" sz="1200" kern="1200" dirty="0">
                <a:solidFill>
                  <a:schemeClr val="tx1"/>
                </a:solidFill>
                <a:effectLst/>
                <a:latin typeface="+mn-lt"/>
                <a:ea typeface="+mn-ea"/>
                <a:cs typeface="+mn-cs"/>
              </a:rPr>
              <a:t>2.</a:t>
            </a:r>
            <a:r>
              <a:rPr kumimoji="1" lang="ja-JP" altLang="en-US" sz="1200" kern="1200" dirty="0">
                <a:solidFill>
                  <a:schemeClr val="tx1"/>
                </a:solidFill>
                <a:effectLst/>
                <a:latin typeface="+mn-lt"/>
                <a:ea typeface="+mn-ea"/>
                <a:cs typeface="+mn-cs"/>
              </a:rPr>
              <a:t> 制御要求を作成するところで，方法</a:t>
            </a:r>
            <a:r>
              <a:rPr kumimoji="1" lang="en-US" altLang="ja-JP" sz="1200" kern="1200" dirty="0">
                <a:solidFill>
                  <a:schemeClr val="tx1"/>
                </a:solidFill>
                <a:effectLst/>
                <a:latin typeface="+mn-lt"/>
                <a:ea typeface="+mn-ea"/>
                <a:cs typeface="+mn-cs"/>
              </a:rPr>
              <a:t>1</a:t>
            </a:r>
            <a:r>
              <a:rPr kumimoji="1" lang="ja-JP" altLang="en-US" sz="1200" kern="1200" dirty="0">
                <a:solidFill>
                  <a:schemeClr val="tx1"/>
                </a:solidFill>
                <a:effectLst/>
                <a:latin typeface="+mn-lt"/>
                <a:ea typeface="+mn-ea"/>
                <a:cs typeface="+mn-cs"/>
              </a:rPr>
              <a:t>での制御要求に加えて，</a:t>
            </a:r>
            <a:r>
              <a:rPr kumimoji="1" lang="ja-JP" altLang="ja-JP" sz="1200" kern="1200" dirty="0">
                <a:solidFill>
                  <a:schemeClr val="tx1"/>
                </a:solidFill>
                <a:effectLst/>
                <a:latin typeface="+mn-lt"/>
                <a:ea typeface="+mn-ea"/>
                <a:cs typeface="+mn-cs"/>
              </a:rPr>
              <a:t>ロボットが人間の周りにいる状態</a:t>
            </a:r>
            <a:r>
              <a:rPr kumimoji="1" lang="ja-JP" altLang="en-US" sz="1200" kern="1200" dirty="0">
                <a:solidFill>
                  <a:schemeClr val="tx1"/>
                </a:solidFill>
                <a:effectLst/>
                <a:latin typeface="+mn-lt"/>
                <a:ea typeface="+mn-ea"/>
                <a:cs typeface="+mn-cs"/>
              </a:rPr>
              <a:t>も制限します．</a:t>
            </a:r>
            <a:endParaRPr kumimoji="1" lang="en-US" altLang="ja-JP" sz="1200" kern="1200" dirty="0">
              <a:solidFill>
                <a:schemeClr val="tx1"/>
              </a:solidFill>
              <a:effectLst/>
              <a:latin typeface="+mn-lt"/>
              <a:ea typeface="+mn-ea"/>
              <a:cs typeface="+mn-cs"/>
            </a:endParaRPr>
          </a:p>
          <a:p>
            <a:pPr marL="0" indent="0">
              <a:buNone/>
            </a:pPr>
            <a:r>
              <a:rPr lang="ja-JP" altLang="en-US" dirty="0"/>
              <a:t>また，人間とロボットが近づく距離を変数で置くことで，さまざまなロボット</a:t>
            </a:r>
            <a:r>
              <a:rPr lang="ja-JP" altLang="en-US"/>
              <a:t>のスペック（大きさだったりスピードだったり、制動距離がロボットによって変わるのはわかると思います），</a:t>
            </a:r>
            <a:r>
              <a:rPr lang="ja-JP" altLang="en-US" dirty="0"/>
              <a:t>倉庫</a:t>
            </a:r>
            <a:r>
              <a:rPr lang="ja-JP" altLang="en-US"/>
              <a:t>の大きさによって変えることで対応できる幅が広がります。</a:t>
            </a:r>
            <a:endParaRPr lang="en-US" altLang="ja-JP" dirty="0"/>
          </a:p>
          <a:p>
            <a:pPr marL="0" indent="0">
              <a:buNone/>
            </a:pPr>
            <a:r>
              <a:rPr kumimoji="1" lang="ja-JP" altLang="en-US" sz="1200" kern="1200" dirty="0">
                <a:solidFill>
                  <a:schemeClr val="tx1"/>
                </a:solidFill>
                <a:effectLst/>
                <a:latin typeface="+mn-lt"/>
                <a:ea typeface="+mn-ea"/>
                <a:cs typeface="+mn-cs"/>
              </a:rPr>
              <a:t>この変数を</a:t>
            </a:r>
            <a:r>
              <a:rPr kumimoji="1" lang="en-US" altLang="ja-JP" sz="1200" kern="1200" dirty="0">
                <a:solidFill>
                  <a:schemeClr val="tx1"/>
                </a:solidFill>
                <a:effectLst/>
                <a:latin typeface="+mn-lt"/>
                <a:ea typeface="+mn-ea"/>
                <a:cs typeface="+mn-cs"/>
              </a:rPr>
              <a:t>d</a:t>
            </a:r>
            <a:r>
              <a:rPr kumimoji="1" lang="ja-JP" altLang="en-US" sz="1200" kern="1200" dirty="0">
                <a:solidFill>
                  <a:schemeClr val="tx1"/>
                </a:solidFill>
                <a:effectLst/>
                <a:latin typeface="+mn-lt"/>
                <a:ea typeface="+mn-ea"/>
                <a:cs typeface="+mn-cs"/>
              </a:rPr>
              <a:t>とおくと，この図が</a:t>
            </a:r>
            <a:r>
              <a:rPr kumimoji="1" lang="en-US" altLang="ja-JP" sz="1200" kern="1200" dirty="0">
                <a:solidFill>
                  <a:schemeClr val="tx1"/>
                </a:solidFill>
                <a:effectLst/>
                <a:latin typeface="+mn-lt"/>
                <a:ea typeface="+mn-ea"/>
                <a:cs typeface="+mn-cs"/>
              </a:rPr>
              <a:t>d=1</a:t>
            </a:r>
            <a:r>
              <a:rPr kumimoji="1" lang="ja-JP" altLang="en-US" sz="1200" kern="1200" dirty="0">
                <a:solidFill>
                  <a:schemeClr val="tx1"/>
                </a:solidFill>
                <a:effectLst/>
                <a:latin typeface="+mn-lt"/>
                <a:ea typeface="+mn-ea"/>
                <a:cs typeface="+mn-cs"/>
              </a:rPr>
              <a:t>のとき</a:t>
            </a:r>
            <a:r>
              <a:rPr kumimoji="1" lang="ja-JP" altLang="en-US" sz="1200" kern="1200">
                <a:solidFill>
                  <a:schemeClr val="tx1"/>
                </a:solidFill>
                <a:effectLst/>
                <a:latin typeface="+mn-lt"/>
                <a:ea typeface="+mn-ea"/>
                <a:cs typeface="+mn-cs"/>
              </a:rPr>
              <a:t>で，</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8</a:t>
            </a:fld>
            <a:endParaRPr kumimoji="1" lang="ja-JP" altLang="en-US"/>
          </a:p>
        </p:txBody>
      </p:sp>
    </p:spTree>
    <p:extLst>
      <p:ext uri="{BB962C8B-B14F-4D97-AF65-F5344CB8AC3E}">
        <p14:creationId xmlns:p14="http://schemas.microsoft.com/office/powerpoint/2010/main" val="1124240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kern="1200">
                <a:solidFill>
                  <a:schemeClr val="tx1"/>
                </a:solidFill>
                <a:effectLst/>
                <a:latin typeface="+mn-lt"/>
                <a:ea typeface="+mn-ea"/>
                <a:cs typeface="+mn-cs"/>
              </a:rPr>
              <a:t>この</a:t>
            </a:r>
            <a:r>
              <a:rPr kumimoji="1" lang="ja-JP" altLang="en-US" sz="1200" kern="1200" dirty="0">
                <a:solidFill>
                  <a:schemeClr val="tx1"/>
                </a:solidFill>
                <a:effectLst/>
                <a:latin typeface="+mn-lt"/>
                <a:ea typeface="+mn-ea"/>
                <a:cs typeface="+mn-cs"/>
              </a:rPr>
              <a:t>図が</a:t>
            </a:r>
            <a:r>
              <a:rPr kumimoji="1" lang="en-US" altLang="ja-JP" sz="1200" kern="1200" dirty="0">
                <a:solidFill>
                  <a:schemeClr val="tx1"/>
                </a:solidFill>
                <a:effectLst/>
                <a:latin typeface="+mn-lt"/>
                <a:ea typeface="+mn-ea"/>
                <a:cs typeface="+mn-cs"/>
              </a:rPr>
              <a:t>d=2</a:t>
            </a:r>
            <a:r>
              <a:rPr kumimoji="1" lang="ja-JP" altLang="en-US" sz="1200" kern="1200" dirty="0">
                <a:solidFill>
                  <a:schemeClr val="tx1"/>
                </a:solidFill>
                <a:effectLst/>
                <a:latin typeface="+mn-lt"/>
                <a:ea typeface="+mn-ea"/>
                <a:cs typeface="+mn-cs"/>
              </a:rPr>
              <a:t>というように，</a:t>
            </a:r>
            <a:r>
              <a:rPr kumimoji="1" lang="en-US" altLang="ja-JP" sz="1200" kern="1200" dirty="0">
                <a:solidFill>
                  <a:schemeClr val="tx1"/>
                </a:solidFill>
                <a:effectLst/>
                <a:latin typeface="+mn-lt"/>
                <a:ea typeface="+mn-ea"/>
                <a:cs typeface="+mn-cs"/>
              </a:rPr>
              <a:t>d</a:t>
            </a:r>
            <a:r>
              <a:rPr kumimoji="1" lang="ja-JP" altLang="en-US" sz="1200" kern="1200" dirty="0">
                <a:solidFill>
                  <a:schemeClr val="tx1"/>
                </a:solidFill>
                <a:effectLst/>
                <a:latin typeface="+mn-lt"/>
                <a:ea typeface="+mn-ea"/>
                <a:cs typeface="+mn-cs"/>
              </a:rPr>
              <a:t>を大きく設定することで範囲が広がり，速度が速いロボットなど制動距離が長いときにも安全が確保できます．</a:t>
            </a:r>
            <a:endParaRPr kumimoji="1" lang="en-US" altLang="ja-JP" sz="1200" kern="1200" dirty="0">
              <a:solidFill>
                <a:schemeClr val="tx1"/>
              </a:solidFill>
              <a:effectLst/>
              <a:latin typeface="+mn-lt"/>
              <a:ea typeface="+mn-ea"/>
              <a:cs typeface="+mn-cs"/>
            </a:endParaRPr>
          </a:p>
        </p:txBody>
      </p:sp>
      <p:sp>
        <p:nvSpPr>
          <p:cNvPr id="4" name="スライド番号プレースホルダー 3"/>
          <p:cNvSpPr>
            <a:spLocks noGrp="1"/>
          </p:cNvSpPr>
          <p:nvPr>
            <p:ph type="sldNum" sz="quarter" idx="5"/>
          </p:nvPr>
        </p:nvSpPr>
        <p:spPr/>
        <p:txBody>
          <a:bodyPr/>
          <a:lstStyle/>
          <a:p>
            <a:fld id="{AB1F588E-C072-47AF-A0C2-3B2341FC4A41}" type="slidenum">
              <a:rPr kumimoji="1" lang="ja-JP" altLang="en-US" smtClean="0"/>
              <a:t>9</a:t>
            </a:fld>
            <a:endParaRPr kumimoji="1" lang="ja-JP" altLang="en-US"/>
          </a:p>
        </p:txBody>
      </p:sp>
    </p:spTree>
    <p:extLst>
      <p:ext uri="{BB962C8B-B14F-4D97-AF65-F5344CB8AC3E}">
        <p14:creationId xmlns:p14="http://schemas.microsoft.com/office/powerpoint/2010/main" val="25046558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9" name="正方形/長方形 8"/>
          <p:cNvSpPr/>
          <p:nvPr/>
        </p:nvSpPr>
        <p:spPr>
          <a:xfrm>
            <a:off x="0" y="369739"/>
            <a:ext cx="9144000" cy="576000"/>
          </a:xfrm>
          <a:prstGeom prst="rect">
            <a:avLst/>
          </a:prstGeom>
          <a:gradFill flip="none" rotWithShape="1">
            <a:gsLst>
              <a:gs pos="0">
                <a:srgbClr val="003366"/>
              </a:gs>
              <a:gs pos="61000">
                <a:srgbClr val="003366"/>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1"/>
          </a:p>
        </p:txBody>
      </p:sp>
      <p:sp>
        <p:nvSpPr>
          <p:cNvPr id="2" name="タイトル 1"/>
          <p:cNvSpPr>
            <a:spLocks noGrp="1"/>
          </p:cNvSpPr>
          <p:nvPr>
            <p:ph type="ctrTitle" hasCustomPrompt="1"/>
          </p:nvPr>
        </p:nvSpPr>
        <p:spPr>
          <a:xfrm>
            <a:off x="685800" y="2130432"/>
            <a:ext cx="7772400" cy="1470025"/>
          </a:xfrm>
          <a:prstGeom prst="rect">
            <a:avLst/>
          </a:prstGeom>
        </p:spPr>
        <p:txBody>
          <a:bodyPr/>
          <a:lstStyle>
            <a:lvl1pPr>
              <a:defRPr sz="2100">
                <a:solidFill>
                  <a:srgbClr val="240048"/>
                </a:solidFill>
              </a:defRPr>
            </a:lvl1pPr>
          </a:lstStyle>
          <a:p>
            <a:r>
              <a:rPr kumimoji="1" lang="ja-JP" altLang="en-US" dirty="0"/>
              <a:t>〇〇〇〇〇〇〇〇〇〇〇〇〇〇〇〇〇〇</a:t>
            </a:r>
            <a:br>
              <a:rPr kumimoji="1" lang="en-US" altLang="ja-JP" dirty="0"/>
            </a:br>
            <a:r>
              <a:rPr kumimoji="1" lang="ja-JP" altLang="en-US" dirty="0"/>
              <a:t>〇〇〇〇〇〇〇〇〇〇〇</a:t>
            </a:r>
          </a:p>
        </p:txBody>
      </p:sp>
      <p:sp>
        <p:nvSpPr>
          <p:cNvPr id="3" name="サブタイトル 2"/>
          <p:cNvSpPr>
            <a:spLocks noGrp="1"/>
          </p:cNvSpPr>
          <p:nvPr>
            <p:ph type="subTitle" idx="1" hasCustomPrompt="1"/>
          </p:nvPr>
        </p:nvSpPr>
        <p:spPr>
          <a:xfrm>
            <a:off x="1007604" y="3980656"/>
            <a:ext cx="7128792" cy="1752600"/>
          </a:xfrm>
        </p:spPr>
        <p:txBody>
          <a:bodyPr>
            <a:normAutofit/>
          </a:bodyPr>
          <a:lstStyle>
            <a:lvl1pPr marL="0" indent="0" algn="ctr">
              <a:buNone/>
              <a:defRPr sz="1500">
                <a:solidFill>
                  <a:srgbClr val="240048"/>
                </a:solidFill>
              </a:defRPr>
            </a:lvl1pPr>
            <a:lvl2pPr marL="342891" indent="0" algn="ctr">
              <a:buNone/>
              <a:defRPr>
                <a:solidFill>
                  <a:schemeClr val="tx1">
                    <a:tint val="75000"/>
                  </a:schemeClr>
                </a:solidFill>
              </a:defRPr>
            </a:lvl2pPr>
            <a:lvl3pPr marL="685783" indent="0" algn="ctr">
              <a:buNone/>
              <a:defRPr>
                <a:solidFill>
                  <a:schemeClr val="tx1">
                    <a:tint val="75000"/>
                  </a:schemeClr>
                </a:solidFill>
              </a:defRPr>
            </a:lvl3pPr>
            <a:lvl4pPr marL="1028674" indent="0" algn="ctr">
              <a:buNone/>
              <a:defRPr>
                <a:solidFill>
                  <a:schemeClr val="tx1">
                    <a:tint val="75000"/>
                  </a:schemeClr>
                </a:solidFill>
              </a:defRPr>
            </a:lvl4pPr>
            <a:lvl5pPr marL="1371566" indent="0" algn="ctr">
              <a:buNone/>
              <a:defRPr>
                <a:solidFill>
                  <a:schemeClr val="tx1">
                    <a:tint val="75000"/>
                  </a:schemeClr>
                </a:solidFill>
              </a:defRPr>
            </a:lvl5pPr>
            <a:lvl6pPr marL="1714457" indent="0" algn="ctr">
              <a:buNone/>
              <a:defRPr>
                <a:solidFill>
                  <a:schemeClr val="tx1">
                    <a:tint val="75000"/>
                  </a:schemeClr>
                </a:solidFill>
              </a:defRPr>
            </a:lvl6pPr>
            <a:lvl7pPr marL="2057349" indent="0" algn="ctr">
              <a:buNone/>
              <a:defRPr>
                <a:solidFill>
                  <a:schemeClr val="tx1">
                    <a:tint val="75000"/>
                  </a:schemeClr>
                </a:solidFill>
              </a:defRPr>
            </a:lvl7pPr>
            <a:lvl8pPr marL="2400240" indent="0" algn="ctr">
              <a:buNone/>
              <a:defRPr>
                <a:solidFill>
                  <a:schemeClr val="tx1">
                    <a:tint val="75000"/>
                  </a:schemeClr>
                </a:solidFill>
              </a:defRPr>
            </a:lvl8pPr>
            <a:lvl9pPr marL="2743131" indent="0" algn="ctr">
              <a:buNone/>
              <a:defRPr>
                <a:solidFill>
                  <a:schemeClr val="tx1">
                    <a:tint val="75000"/>
                  </a:schemeClr>
                </a:solidFill>
              </a:defRPr>
            </a:lvl9pPr>
          </a:lstStyle>
          <a:p>
            <a:r>
              <a:rPr kumimoji="1" lang="ja-JP" altLang="en-US" dirty="0"/>
              <a:t>大阪市立大学大学院 工学研究科 電子情報系専攻</a:t>
            </a:r>
            <a:endParaRPr kumimoji="1" lang="en-US" altLang="ja-JP" dirty="0"/>
          </a:p>
          <a:p>
            <a:r>
              <a:rPr kumimoji="1" lang="ja-JP" altLang="en-US" dirty="0"/>
              <a:t>制御システム理論研究室</a:t>
            </a:r>
            <a:endParaRPr kumimoji="1" lang="en-US" altLang="ja-JP" dirty="0"/>
          </a:p>
          <a:p>
            <a:r>
              <a:rPr kumimoji="1" lang="ja-JP" altLang="en-US" dirty="0"/>
              <a:t>〇〇　〇〇</a:t>
            </a:r>
          </a:p>
        </p:txBody>
      </p:sp>
      <p:sp>
        <p:nvSpPr>
          <p:cNvPr id="4" name="日付プレースホルダー 3"/>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pic>
        <p:nvPicPr>
          <p:cNvPr id="8" name="図 7"/>
          <p:cNvPicPr>
            <a:picLocks noChangeAspect="1"/>
          </p:cNvPicPr>
          <p:nvPr/>
        </p:nvPicPr>
        <p:blipFill rotWithShape="1">
          <a:blip r:embed="rId2" cstate="print">
            <a:extLst>
              <a:ext uri="{28A0092B-C50C-407E-A947-70E740481C1C}">
                <a14:useLocalDpi xmlns:a14="http://schemas.microsoft.com/office/drawing/2010/main" val="0"/>
              </a:ext>
            </a:extLst>
          </a:blip>
          <a:srcRect r="93155"/>
          <a:stretch/>
        </p:blipFill>
        <p:spPr>
          <a:xfrm>
            <a:off x="10258" y="394053"/>
            <a:ext cx="625911" cy="527383"/>
          </a:xfrm>
          <a:prstGeom prst="rect">
            <a:avLst/>
          </a:prstGeom>
        </p:spPr>
      </p:pic>
      <p:sp>
        <p:nvSpPr>
          <p:cNvPr id="10" name="テキスト ボックス 9"/>
          <p:cNvSpPr txBox="1"/>
          <p:nvPr/>
        </p:nvSpPr>
        <p:spPr>
          <a:xfrm>
            <a:off x="716804" y="293819"/>
            <a:ext cx="2720097" cy="531043"/>
          </a:xfrm>
          <a:prstGeom prst="rect">
            <a:avLst/>
          </a:prstGeom>
          <a:noFill/>
        </p:spPr>
        <p:txBody>
          <a:bodyPr wrap="square" rtlCol="0">
            <a:spAutoFit/>
          </a:bodyPr>
          <a:lstStyle/>
          <a:p>
            <a:pPr algn="r"/>
            <a:r>
              <a:rPr kumimoji="1" lang="en-US" altLang="ja-JP" sz="1800" dirty="0">
                <a:solidFill>
                  <a:schemeClr val="bg1"/>
                </a:solidFill>
              </a:rPr>
              <a:t>Osaka City University</a:t>
            </a:r>
          </a:p>
          <a:p>
            <a:pPr algn="r"/>
            <a:r>
              <a:rPr kumimoji="1" lang="en-US" altLang="ja-JP" sz="1051" dirty="0">
                <a:solidFill>
                  <a:schemeClr val="bg1"/>
                </a:solidFill>
              </a:rPr>
              <a:t>Systems Control  Group</a:t>
            </a:r>
            <a:endParaRPr kumimoji="1" lang="ja-JP" altLang="en-US" sz="1051" dirty="0">
              <a:solidFill>
                <a:schemeClr val="bg1"/>
              </a:solidFill>
            </a:endParaRPr>
          </a:p>
        </p:txBody>
      </p:sp>
    </p:spTree>
    <p:extLst>
      <p:ext uri="{BB962C8B-B14F-4D97-AF65-F5344CB8AC3E}">
        <p14:creationId xmlns:p14="http://schemas.microsoft.com/office/powerpoint/2010/main" val="40174496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1981251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45"/>
            <a:ext cx="2057400" cy="5851525"/>
          </a:xfrm>
          <a:prstGeom prst="rect">
            <a:avLst/>
          </a:prstGeo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457200" y="274645"/>
            <a:ext cx="6019800" cy="5851525"/>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1982697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pic>
        <p:nvPicPr>
          <p:cNvPr id="7" name="図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265887"/>
            <a:ext cx="9144000" cy="539876"/>
          </a:xfrm>
          <a:prstGeom prst="rect">
            <a:avLst/>
          </a:prstGeom>
        </p:spPr>
      </p:pic>
      <p:sp>
        <p:nvSpPr>
          <p:cNvPr id="2" name="タイトル 1"/>
          <p:cNvSpPr>
            <a:spLocks noGrp="1"/>
          </p:cNvSpPr>
          <p:nvPr>
            <p:ph type="title"/>
          </p:nvPr>
        </p:nvSpPr>
        <p:spPr>
          <a:xfrm>
            <a:off x="457200" y="260648"/>
            <a:ext cx="8229600" cy="648072"/>
          </a:xfrm>
          <a:prstGeom prst="rect">
            <a:avLst/>
          </a:prstGeom>
        </p:spPr>
        <p:txBody>
          <a:bodyPr anchor="ctr"/>
          <a:lstStyle>
            <a:lvl1pPr algn="l">
              <a:defRPr sz="2100">
                <a:solidFill>
                  <a:srgbClr val="240048"/>
                </a:solidFill>
              </a:defRPr>
            </a:lvl1pPr>
          </a:lstStyle>
          <a:p>
            <a:r>
              <a:rPr kumimoji="1" lang="ja-JP" altLang="en-US"/>
              <a:t>マスター タイトルの書式設定</a:t>
            </a:r>
            <a:endParaRPr kumimoji="1" lang="ja-JP" altLang="en-US" dirty="0"/>
          </a:p>
        </p:txBody>
      </p:sp>
      <p:sp>
        <p:nvSpPr>
          <p:cNvPr id="3" name="コンテンツ プレースホルダー 2"/>
          <p:cNvSpPr>
            <a:spLocks noGrp="1"/>
          </p:cNvSpPr>
          <p:nvPr>
            <p:ph idx="1"/>
          </p:nvPr>
        </p:nvSpPr>
        <p:spPr>
          <a:xfrm>
            <a:off x="457200" y="1052738"/>
            <a:ext cx="8229600" cy="5492613"/>
          </a:xfrm>
        </p:spPr>
        <p:txBody>
          <a:bodyPr/>
          <a:lstStyle>
            <a:lvl1pPr>
              <a:defRPr sz="1800"/>
            </a:lvl1pPr>
            <a:lvl2pPr>
              <a:defRPr sz="1651"/>
            </a:lvl2pPr>
            <a:lvl3pPr>
              <a:defRPr sz="1500"/>
            </a:lvl3pPr>
            <a:lvl4pPr>
              <a:defRPr sz="1351"/>
            </a:lvl4pPr>
            <a:lvl5pPr>
              <a:defRPr sz="12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endParaRPr kumimoji="1" lang="ja-JP" altLang="en-US" dirty="0"/>
          </a:p>
        </p:txBody>
      </p:sp>
      <p:sp>
        <p:nvSpPr>
          <p:cNvPr id="6" name="スライド番号プレースホルダー 5"/>
          <p:cNvSpPr>
            <a:spLocks noGrp="1"/>
          </p:cNvSpPr>
          <p:nvPr>
            <p:ph type="sldNum" sz="quarter" idx="12"/>
          </p:nvPr>
        </p:nvSpPr>
        <p:spPr>
          <a:xfrm>
            <a:off x="8316416" y="6488263"/>
            <a:ext cx="621432" cy="365125"/>
          </a:xfrm>
        </p:spPr>
        <p:txBody>
          <a:bodyPr/>
          <a:lstStyle>
            <a:lvl1pPr>
              <a:defRPr>
                <a:solidFill>
                  <a:schemeClr val="tx1"/>
                </a:solidFill>
              </a:defRPr>
            </a:lvl1pPr>
          </a:lstStyle>
          <a:p>
            <a:fld id="{CB9BCF1F-9445-4070-8B3D-4F93A3D2A2D9}" type="slidenum">
              <a:rPr kumimoji="1" lang="ja-JP" altLang="en-US" smtClean="0"/>
              <a:t>‹#›</a:t>
            </a:fld>
            <a:endParaRPr kumimoji="1" lang="ja-JP" altLang="en-US"/>
          </a:p>
        </p:txBody>
      </p:sp>
      <p:cxnSp>
        <p:nvCxnSpPr>
          <p:cNvPr id="9" name="直線コネクタ 8"/>
          <p:cNvCxnSpPr/>
          <p:nvPr/>
        </p:nvCxnSpPr>
        <p:spPr>
          <a:xfrm>
            <a:off x="431542" y="856144"/>
            <a:ext cx="8280920" cy="0"/>
          </a:xfrm>
          <a:prstGeom prst="line">
            <a:avLst/>
          </a:prstGeom>
          <a:ln w="38100">
            <a:gradFill flip="none" rotWithShape="1">
              <a:gsLst>
                <a:gs pos="0">
                  <a:srgbClr val="003366"/>
                </a:gs>
                <a:gs pos="99000">
                  <a:schemeClr val="bg1"/>
                </a:gs>
                <a:gs pos="63000">
                  <a:srgbClr val="003366"/>
                </a:gs>
                <a:gs pos="100000">
                  <a:schemeClr val="bg1"/>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70437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7"/>
            <a:ext cx="7772400" cy="1362075"/>
          </a:xfrm>
          <a:prstGeom prst="rect">
            <a:avLst/>
          </a:prstGeom>
        </p:spPr>
        <p:txBody>
          <a:bodyPr anchor="t"/>
          <a:lstStyle>
            <a:lvl1pPr algn="l">
              <a:defRPr sz="3000" b="1" cap="all"/>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1500">
                <a:solidFill>
                  <a:schemeClr val="tx1">
                    <a:tint val="75000"/>
                  </a:schemeClr>
                </a:solidFill>
              </a:defRPr>
            </a:lvl1pPr>
            <a:lvl2pPr marL="342891" indent="0">
              <a:buNone/>
              <a:defRPr sz="1351">
                <a:solidFill>
                  <a:schemeClr val="tx1">
                    <a:tint val="75000"/>
                  </a:schemeClr>
                </a:solidFill>
              </a:defRPr>
            </a:lvl2pPr>
            <a:lvl3pPr marL="685783" indent="0">
              <a:buNone/>
              <a:defRPr sz="1200">
                <a:solidFill>
                  <a:schemeClr val="tx1">
                    <a:tint val="75000"/>
                  </a:schemeClr>
                </a:solidFill>
              </a:defRPr>
            </a:lvl3pPr>
            <a:lvl4pPr marL="1028674" indent="0">
              <a:buNone/>
              <a:defRPr sz="1051">
                <a:solidFill>
                  <a:schemeClr val="tx1">
                    <a:tint val="75000"/>
                  </a:schemeClr>
                </a:solidFill>
              </a:defRPr>
            </a:lvl4pPr>
            <a:lvl5pPr marL="1371566" indent="0">
              <a:buNone/>
              <a:defRPr sz="1051">
                <a:solidFill>
                  <a:schemeClr val="tx1">
                    <a:tint val="75000"/>
                  </a:schemeClr>
                </a:solidFill>
              </a:defRPr>
            </a:lvl5pPr>
            <a:lvl6pPr marL="1714457" indent="0">
              <a:buNone/>
              <a:defRPr sz="1051">
                <a:solidFill>
                  <a:schemeClr val="tx1">
                    <a:tint val="75000"/>
                  </a:schemeClr>
                </a:solidFill>
              </a:defRPr>
            </a:lvl6pPr>
            <a:lvl7pPr marL="2057349" indent="0">
              <a:buNone/>
              <a:defRPr sz="1051">
                <a:solidFill>
                  <a:schemeClr val="tx1">
                    <a:tint val="75000"/>
                  </a:schemeClr>
                </a:solidFill>
              </a:defRPr>
            </a:lvl7pPr>
            <a:lvl8pPr marL="2400240" indent="0">
              <a:buNone/>
              <a:defRPr sz="1051">
                <a:solidFill>
                  <a:schemeClr val="tx1">
                    <a:tint val="75000"/>
                  </a:schemeClr>
                </a:solidFill>
              </a:defRPr>
            </a:lvl8pPr>
            <a:lvl9pPr marL="2743131" indent="0">
              <a:buNone/>
              <a:defRPr sz="1051">
                <a:solidFill>
                  <a:schemeClr val="tx1">
                    <a:tint val="75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30430979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457200" y="1600206"/>
            <a:ext cx="4038600" cy="4525963"/>
          </a:xfrm>
        </p:spPr>
        <p:txBody>
          <a:bodyPr/>
          <a:lstStyle>
            <a:lvl1pPr>
              <a:defRPr sz="2100"/>
            </a:lvl1pPr>
            <a:lvl2pPr>
              <a:defRPr sz="1800"/>
            </a:lvl2pPr>
            <a:lvl3pPr>
              <a:defRPr sz="1500"/>
            </a:lvl3pPr>
            <a:lvl4pPr>
              <a:defRPr sz="1351"/>
            </a:lvl4pPr>
            <a:lvl5pPr>
              <a:defRPr sz="1351"/>
            </a:lvl5pPr>
            <a:lvl6pPr>
              <a:defRPr sz="1351"/>
            </a:lvl6pPr>
            <a:lvl7pPr>
              <a:defRPr sz="1351"/>
            </a:lvl7pPr>
            <a:lvl8pPr>
              <a:defRPr sz="1351"/>
            </a:lvl8pPr>
            <a:lvl9pPr>
              <a:defRPr sz="1351"/>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4648200" y="1600206"/>
            <a:ext cx="4038600" cy="4525963"/>
          </a:xfrm>
        </p:spPr>
        <p:txBody>
          <a:bodyPr/>
          <a:lstStyle>
            <a:lvl1pPr>
              <a:defRPr sz="2100"/>
            </a:lvl1pPr>
            <a:lvl2pPr>
              <a:defRPr sz="1800"/>
            </a:lvl2pPr>
            <a:lvl3pPr>
              <a:defRPr sz="1500"/>
            </a:lvl3pPr>
            <a:lvl4pPr>
              <a:defRPr sz="1351"/>
            </a:lvl4pPr>
            <a:lvl5pPr>
              <a:defRPr sz="1351"/>
            </a:lvl5pPr>
            <a:lvl6pPr>
              <a:defRPr sz="1351"/>
            </a:lvl6pPr>
            <a:lvl7pPr>
              <a:defRPr sz="1351"/>
            </a:lvl7pPr>
            <a:lvl8pPr>
              <a:defRPr sz="1351"/>
            </a:lvl8pPr>
            <a:lvl9pPr>
              <a:defRPr sz="1351"/>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1105914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lvl1pPr>
              <a:defRPr/>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1800" b="1"/>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1800"/>
            </a:lvl1pPr>
            <a:lvl2pPr>
              <a:defRPr sz="1500"/>
            </a:lvl2pPr>
            <a:lvl3pPr>
              <a:defRPr sz="1351"/>
            </a:lvl3pPr>
            <a:lvl4pPr>
              <a:defRPr sz="1200"/>
            </a:lvl4pPr>
            <a:lvl5pPr>
              <a:defRPr sz="1200"/>
            </a:lvl5pPr>
            <a:lvl6pPr>
              <a:defRPr sz="1200"/>
            </a:lvl6pPr>
            <a:lvl7pPr>
              <a:defRPr sz="1200"/>
            </a:lvl7pPr>
            <a:lvl8pPr>
              <a:defRPr sz="1200"/>
            </a:lvl8pPr>
            <a:lvl9pPr>
              <a:defRPr sz="12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4645027" y="1535113"/>
            <a:ext cx="4041776" cy="639762"/>
          </a:xfrm>
        </p:spPr>
        <p:txBody>
          <a:bodyPr anchor="b"/>
          <a:lstStyle>
            <a:lvl1pPr marL="0" indent="0">
              <a:buNone/>
              <a:defRPr sz="1800" b="1"/>
            </a:lvl1pPr>
            <a:lvl2pPr marL="342891" indent="0">
              <a:buNone/>
              <a:defRPr sz="1500" b="1"/>
            </a:lvl2pPr>
            <a:lvl3pPr marL="685783" indent="0">
              <a:buNone/>
              <a:defRPr sz="1351" b="1"/>
            </a:lvl3pPr>
            <a:lvl4pPr marL="1028674" indent="0">
              <a:buNone/>
              <a:defRPr sz="1200" b="1"/>
            </a:lvl4pPr>
            <a:lvl5pPr marL="1371566" indent="0">
              <a:buNone/>
              <a:defRPr sz="1200" b="1"/>
            </a:lvl5pPr>
            <a:lvl6pPr marL="1714457" indent="0">
              <a:buNone/>
              <a:defRPr sz="1200" b="1"/>
            </a:lvl6pPr>
            <a:lvl7pPr marL="2057349" indent="0">
              <a:buNone/>
              <a:defRPr sz="1200" b="1"/>
            </a:lvl7pPr>
            <a:lvl8pPr marL="2400240" indent="0">
              <a:buNone/>
              <a:defRPr sz="1200" b="1"/>
            </a:lvl8pPr>
            <a:lvl9pPr marL="2743131" indent="0">
              <a:buNone/>
              <a:defRPr sz="12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4645027" y="2174875"/>
            <a:ext cx="4041776" cy="3951288"/>
          </a:xfrm>
        </p:spPr>
        <p:txBody>
          <a:bodyPr/>
          <a:lstStyle>
            <a:lvl1pPr>
              <a:defRPr sz="1800"/>
            </a:lvl1pPr>
            <a:lvl2pPr>
              <a:defRPr sz="1500"/>
            </a:lvl2pPr>
            <a:lvl3pPr>
              <a:defRPr sz="1351"/>
            </a:lvl3pPr>
            <a:lvl4pPr>
              <a:defRPr sz="1200"/>
            </a:lvl4pPr>
            <a:lvl5pPr>
              <a:defRPr sz="1200"/>
            </a:lvl5pPr>
            <a:lvl6pPr>
              <a:defRPr sz="1200"/>
            </a:lvl6pPr>
            <a:lvl7pPr>
              <a:defRPr sz="1200"/>
            </a:lvl7pPr>
            <a:lvl8pPr>
              <a:defRPr sz="1200"/>
            </a:lvl8pPr>
            <a:lvl9pPr>
              <a:defRPr sz="12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2087215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1143000"/>
          </a:xfrm>
          <a:prstGeom prst="rect">
            <a:avLst/>
          </a:prstGeom>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2285155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1644675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2" y="273050"/>
            <a:ext cx="3008313" cy="1162050"/>
          </a:xfrm>
          <a:prstGeom prst="rect">
            <a:avLst/>
          </a:prstGeom>
        </p:spPr>
        <p:txBody>
          <a:bodyPr anchor="b"/>
          <a:lstStyle>
            <a:lvl1pPr algn="l">
              <a:defRPr sz="1500" b="1"/>
            </a:lvl1pPr>
          </a:lstStyle>
          <a:p>
            <a:r>
              <a:rPr kumimoji="1" lang="ja-JP" altLang="en-US"/>
              <a:t>マスター タイトルの書式設定</a:t>
            </a:r>
          </a:p>
        </p:txBody>
      </p:sp>
      <p:sp>
        <p:nvSpPr>
          <p:cNvPr id="3" name="コンテンツ プレースホルダー 2"/>
          <p:cNvSpPr>
            <a:spLocks noGrp="1"/>
          </p:cNvSpPr>
          <p:nvPr>
            <p:ph idx="1"/>
          </p:nvPr>
        </p:nvSpPr>
        <p:spPr>
          <a:xfrm>
            <a:off x="3575050" y="273057"/>
            <a:ext cx="5111750" cy="5853113"/>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457202" y="1435103"/>
            <a:ext cx="3008313" cy="4691063"/>
          </a:xfrm>
        </p:spPr>
        <p:txBody>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576276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a:prstGeom prst="rect">
            <a:avLst/>
          </a:prstGeom>
        </p:spPr>
        <p:txBody>
          <a:bodyPr anchor="b"/>
          <a:lstStyle>
            <a:lvl1pPr algn="l">
              <a:defRPr sz="1500" b="1"/>
            </a:lvl1pPr>
          </a:lstStyle>
          <a:p>
            <a:r>
              <a:rPr kumimoji="1" lang="ja-JP" altLang="en-US"/>
              <a:t>マスター タイトルの書式設定</a:t>
            </a:r>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2400"/>
            </a:lvl1pPr>
            <a:lvl2pPr marL="342891" indent="0">
              <a:buNone/>
              <a:defRPr sz="2100"/>
            </a:lvl2pPr>
            <a:lvl3pPr marL="685783" indent="0">
              <a:buNone/>
              <a:defRPr sz="1800"/>
            </a:lvl3pPr>
            <a:lvl4pPr marL="1028674" indent="0">
              <a:buNone/>
              <a:defRPr sz="1500"/>
            </a:lvl4pPr>
            <a:lvl5pPr marL="1371566" indent="0">
              <a:buNone/>
              <a:defRPr sz="1500"/>
            </a:lvl5pPr>
            <a:lvl6pPr marL="1714457" indent="0">
              <a:buNone/>
              <a:defRPr sz="1500"/>
            </a:lvl6pPr>
            <a:lvl7pPr marL="2057349" indent="0">
              <a:buNone/>
              <a:defRPr sz="1500"/>
            </a:lvl7pPr>
            <a:lvl8pPr marL="2400240" indent="0">
              <a:buNone/>
              <a:defRPr sz="1500"/>
            </a:lvl8pPr>
            <a:lvl9pPr marL="2743131" indent="0">
              <a:buNone/>
              <a:defRPr sz="1500"/>
            </a:lvl9pPr>
          </a:lstStyle>
          <a:p>
            <a:r>
              <a:rPr kumimoji="1" lang="ja-JP" altLang="en-US"/>
              <a:t>アイコンをクリックして図を追加</a:t>
            </a:r>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051"/>
            </a:lvl1pPr>
            <a:lvl2pPr marL="342891" indent="0">
              <a:buNone/>
              <a:defRPr sz="900"/>
            </a:lvl2pPr>
            <a:lvl3pPr marL="685783" indent="0">
              <a:buNone/>
              <a:defRPr sz="751"/>
            </a:lvl3pPr>
            <a:lvl4pPr marL="1028674" indent="0">
              <a:buNone/>
              <a:defRPr sz="675"/>
            </a:lvl4pPr>
            <a:lvl5pPr marL="1371566" indent="0">
              <a:buNone/>
              <a:defRPr sz="675"/>
            </a:lvl5pPr>
            <a:lvl6pPr marL="1714457" indent="0">
              <a:buNone/>
              <a:defRPr sz="675"/>
            </a:lvl6pPr>
            <a:lvl7pPr marL="2057349" indent="0">
              <a:buNone/>
              <a:defRPr sz="675"/>
            </a:lvl7pPr>
            <a:lvl8pPr marL="2400240" indent="0">
              <a:buNone/>
              <a:defRPr sz="675"/>
            </a:lvl8pPr>
            <a:lvl9pPr marL="2743131" indent="0">
              <a:buNone/>
              <a:defRPr sz="675"/>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56A39C9E-DA3C-4668-A576-D9E51C7375A6}" type="datetimeFigureOut">
              <a:rPr kumimoji="1" lang="ja-JP" altLang="en-US" smtClean="0"/>
              <a:t>2021/11/29</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2946242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テキスト プレースホルダー 2"/>
          <p:cNvSpPr>
            <a:spLocks noGrp="1"/>
          </p:cNvSpPr>
          <p:nvPr>
            <p:ph type="body" idx="1"/>
          </p:nvPr>
        </p:nvSpPr>
        <p:spPr>
          <a:xfrm>
            <a:off x="457200" y="1600206"/>
            <a:ext cx="8229600" cy="4525963"/>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457200" y="6356357"/>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6A39C9E-DA3C-4668-A576-D9E51C7375A6}" type="datetimeFigureOut">
              <a:rPr kumimoji="1" lang="ja-JP" altLang="en-US" smtClean="0"/>
              <a:t>2021/11/29</a:t>
            </a:fld>
            <a:endParaRPr kumimoji="1" lang="ja-JP" altLang="en-US"/>
          </a:p>
        </p:txBody>
      </p:sp>
      <p:sp>
        <p:nvSpPr>
          <p:cNvPr id="5" name="フッター プレースホルダー 4"/>
          <p:cNvSpPr>
            <a:spLocks noGrp="1"/>
          </p:cNvSpPr>
          <p:nvPr>
            <p:ph type="ftr" sz="quarter" idx="3"/>
          </p:nvPr>
        </p:nvSpPr>
        <p:spPr>
          <a:xfrm>
            <a:off x="3124200" y="6356357"/>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7"/>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B9BCF1F-9445-4070-8B3D-4F93A3D2A2D9}" type="slidenum">
              <a:rPr kumimoji="1" lang="ja-JP" altLang="en-US" smtClean="0"/>
              <a:t>‹#›</a:t>
            </a:fld>
            <a:endParaRPr kumimoji="1" lang="ja-JP" altLang="en-US"/>
          </a:p>
        </p:txBody>
      </p:sp>
    </p:spTree>
    <p:extLst>
      <p:ext uri="{BB962C8B-B14F-4D97-AF65-F5344CB8AC3E}">
        <p14:creationId xmlns:p14="http://schemas.microsoft.com/office/powerpoint/2010/main" val="33978767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685783" rtl="0" eaLnBrk="1" latinLnBrk="0" hangingPunct="1">
        <a:spcBef>
          <a:spcPct val="0"/>
        </a:spcBef>
        <a:buNone/>
        <a:defRPr kumimoji="1" sz="3300" kern="1200">
          <a:solidFill>
            <a:schemeClr val="tx1"/>
          </a:solidFill>
          <a:latin typeface="+mj-lt"/>
          <a:ea typeface="+mj-ea"/>
          <a:cs typeface="+mj-cs"/>
        </a:defRPr>
      </a:lvl1pPr>
    </p:titleStyle>
    <p:bodyStyle>
      <a:lvl1pPr marL="257168" indent="-257168" algn="l" defTabSz="685783"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1pPr>
      <a:lvl2pPr marL="557199" indent="-214308" algn="l" defTabSz="685783" rtl="0" eaLnBrk="1" latinLnBrk="0" hangingPunct="1">
        <a:spcBef>
          <a:spcPct val="20000"/>
        </a:spcBef>
        <a:buFont typeface="Arial" panose="020B0604020202020204" pitchFamily="34" charset="0"/>
        <a:buChar char="–"/>
        <a:defRPr kumimoji="1" sz="2100" kern="1200">
          <a:solidFill>
            <a:schemeClr val="tx1"/>
          </a:solidFill>
          <a:latin typeface="+mn-lt"/>
          <a:ea typeface="+mn-ea"/>
          <a:cs typeface="+mn-cs"/>
        </a:defRPr>
      </a:lvl2pPr>
      <a:lvl3pPr marL="857229" indent="-171446" algn="l" defTabSz="685783" rtl="0" eaLnBrk="1" latinLnBrk="0" hangingPunct="1">
        <a:spcBef>
          <a:spcPct val="20000"/>
        </a:spcBef>
        <a:buFont typeface="Arial" panose="020B0604020202020204" pitchFamily="34" charset="0"/>
        <a:buChar char="•"/>
        <a:defRPr kumimoji="1" sz="1800" kern="1200">
          <a:solidFill>
            <a:schemeClr val="tx1"/>
          </a:solidFill>
          <a:latin typeface="+mn-lt"/>
          <a:ea typeface="+mn-ea"/>
          <a:cs typeface="+mn-cs"/>
        </a:defRPr>
      </a:lvl3pPr>
      <a:lvl4pPr marL="1200121"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4pPr>
      <a:lvl5pPr marL="1543012"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5pPr>
      <a:lvl6pPr marL="1885904"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6pPr>
      <a:lvl7pPr marL="2228795"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7pPr>
      <a:lvl8pPr marL="2571686"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8pPr>
      <a:lvl9pPr marL="2914578"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9pPr>
    </p:bodyStyle>
    <p:otherStyle>
      <a:defPPr>
        <a:defRPr lang="ja-JP"/>
      </a:defPPr>
      <a:lvl1pPr marL="0" algn="l" defTabSz="685783" rtl="0" eaLnBrk="1" latinLnBrk="0" hangingPunct="1">
        <a:defRPr kumimoji="1" sz="1351" kern="1200">
          <a:solidFill>
            <a:schemeClr val="tx1"/>
          </a:solidFill>
          <a:latin typeface="+mn-lt"/>
          <a:ea typeface="+mn-ea"/>
          <a:cs typeface="+mn-cs"/>
        </a:defRPr>
      </a:lvl1pPr>
      <a:lvl2pPr marL="342891" algn="l" defTabSz="685783" rtl="0" eaLnBrk="1" latinLnBrk="0" hangingPunct="1">
        <a:defRPr kumimoji="1" sz="1351" kern="1200">
          <a:solidFill>
            <a:schemeClr val="tx1"/>
          </a:solidFill>
          <a:latin typeface="+mn-lt"/>
          <a:ea typeface="+mn-ea"/>
          <a:cs typeface="+mn-cs"/>
        </a:defRPr>
      </a:lvl2pPr>
      <a:lvl3pPr marL="685783" algn="l" defTabSz="685783" rtl="0" eaLnBrk="1" latinLnBrk="0" hangingPunct="1">
        <a:defRPr kumimoji="1" sz="1351" kern="1200">
          <a:solidFill>
            <a:schemeClr val="tx1"/>
          </a:solidFill>
          <a:latin typeface="+mn-lt"/>
          <a:ea typeface="+mn-ea"/>
          <a:cs typeface="+mn-cs"/>
        </a:defRPr>
      </a:lvl3pPr>
      <a:lvl4pPr marL="1028674" algn="l" defTabSz="685783" rtl="0" eaLnBrk="1" latinLnBrk="0" hangingPunct="1">
        <a:defRPr kumimoji="1" sz="1351" kern="1200">
          <a:solidFill>
            <a:schemeClr val="tx1"/>
          </a:solidFill>
          <a:latin typeface="+mn-lt"/>
          <a:ea typeface="+mn-ea"/>
          <a:cs typeface="+mn-cs"/>
        </a:defRPr>
      </a:lvl4pPr>
      <a:lvl5pPr marL="1371566" algn="l" defTabSz="685783" rtl="0" eaLnBrk="1" latinLnBrk="0" hangingPunct="1">
        <a:defRPr kumimoji="1" sz="1351" kern="1200">
          <a:solidFill>
            <a:schemeClr val="tx1"/>
          </a:solidFill>
          <a:latin typeface="+mn-lt"/>
          <a:ea typeface="+mn-ea"/>
          <a:cs typeface="+mn-cs"/>
        </a:defRPr>
      </a:lvl5pPr>
      <a:lvl6pPr marL="1714457" algn="l" defTabSz="685783" rtl="0" eaLnBrk="1" latinLnBrk="0" hangingPunct="1">
        <a:defRPr kumimoji="1" sz="1351" kern="1200">
          <a:solidFill>
            <a:schemeClr val="tx1"/>
          </a:solidFill>
          <a:latin typeface="+mn-lt"/>
          <a:ea typeface="+mn-ea"/>
          <a:cs typeface="+mn-cs"/>
        </a:defRPr>
      </a:lvl6pPr>
      <a:lvl7pPr marL="2057349" algn="l" defTabSz="685783" rtl="0" eaLnBrk="1" latinLnBrk="0" hangingPunct="1">
        <a:defRPr kumimoji="1" sz="1351" kern="1200">
          <a:solidFill>
            <a:schemeClr val="tx1"/>
          </a:solidFill>
          <a:latin typeface="+mn-lt"/>
          <a:ea typeface="+mn-ea"/>
          <a:cs typeface="+mn-cs"/>
        </a:defRPr>
      </a:lvl7pPr>
      <a:lvl8pPr marL="2400240" algn="l" defTabSz="685783" rtl="0" eaLnBrk="1" latinLnBrk="0" hangingPunct="1">
        <a:defRPr kumimoji="1" sz="1351" kern="1200">
          <a:solidFill>
            <a:schemeClr val="tx1"/>
          </a:solidFill>
          <a:latin typeface="+mn-lt"/>
          <a:ea typeface="+mn-ea"/>
          <a:cs typeface="+mn-cs"/>
        </a:defRPr>
      </a:lvl8pPr>
      <a:lvl9pPr marL="2743131" algn="l" defTabSz="685783" rtl="0" eaLnBrk="1" latinLnBrk="0" hangingPunct="1">
        <a:defRPr kumimoji="1"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rapyuta-qvou.jp/"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98B931-2975-44F6-B7EA-99D4700A1AE4}"/>
              </a:ext>
            </a:extLst>
          </p:cNvPr>
          <p:cNvSpPr>
            <a:spLocks noGrp="1"/>
          </p:cNvSpPr>
          <p:nvPr>
            <p:ph type="ctrTitle"/>
          </p:nvPr>
        </p:nvSpPr>
        <p:spPr>
          <a:xfrm>
            <a:off x="458582" y="2670947"/>
            <a:ext cx="8226841" cy="1033952"/>
          </a:xfrm>
        </p:spPr>
        <p:txBody>
          <a:bodyPr/>
          <a:lstStyle/>
          <a:p>
            <a:r>
              <a:rPr lang="ja-JP" altLang="en-US" sz="3000" dirty="0"/>
              <a:t>離散事象システムに基づいた人間と調和した</a:t>
            </a:r>
            <a:br>
              <a:rPr lang="en-US" altLang="ja-JP" sz="3000" dirty="0"/>
            </a:br>
            <a:r>
              <a:rPr lang="ja-JP" altLang="en-US" sz="3000" dirty="0"/>
              <a:t>マルチロボットによる倉庫自動化に関する研究</a:t>
            </a:r>
          </a:p>
        </p:txBody>
      </p:sp>
      <p:sp>
        <p:nvSpPr>
          <p:cNvPr id="3" name="字幕 2">
            <a:extLst>
              <a:ext uri="{FF2B5EF4-FFF2-40B4-BE49-F238E27FC236}">
                <a16:creationId xmlns:a16="http://schemas.microsoft.com/office/drawing/2014/main" id="{64746C61-D517-4FFA-AB63-5F0C6BEB01A8}"/>
              </a:ext>
            </a:extLst>
          </p:cNvPr>
          <p:cNvSpPr>
            <a:spLocks noGrp="1"/>
          </p:cNvSpPr>
          <p:nvPr>
            <p:ph type="subTitle" idx="1"/>
          </p:nvPr>
        </p:nvSpPr>
        <p:spPr/>
        <p:txBody>
          <a:bodyPr/>
          <a:lstStyle/>
          <a:p>
            <a:pPr algn="r"/>
            <a:endParaRPr lang="en-US" altLang="ja-JP" dirty="0"/>
          </a:p>
          <a:p>
            <a:pPr algn="r"/>
            <a:r>
              <a:rPr lang="ja-JP" altLang="en-US"/>
              <a:t>大阪市立大学大学院工学研究科電子情報系専攻</a:t>
            </a:r>
            <a:endParaRPr lang="en-US" altLang="ja-JP" dirty="0"/>
          </a:p>
          <a:p>
            <a:pPr algn="r"/>
            <a:r>
              <a:rPr kumimoji="1" lang="en-US" altLang="ja-JP" sz="1600" dirty="0"/>
              <a:t>M21TB039 </a:t>
            </a:r>
            <a:r>
              <a:rPr kumimoji="1" lang="ja-JP" altLang="en-US" sz="1600" dirty="0"/>
              <a:t>野田 健太朗</a:t>
            </a:r>
          </a:p>
        </p:txBody>
      </p:sp>
      <p:sp>
        <p:nvSpPr>
          <p:cNvPr id="7" name="スライド番号プレースホルダー 6">
            <a:extLst>
              <a:ext uri="{FF2B5EF4-FFF2-40B4-BE49-F238E27FC236}">
                <a16:creationId xmlns:a16="http://schemas.microsoft.com/office/drawing/2014/main" id="{B78C3767-C7EB-49F0-B4A0-9A0106126615}"/>
              </a:ext>
            </a:extLst>
          </p:cNvPr>
          <p:cNvSpPr>
            <a:spLocks noGrp="1"/>
          </p:cNvSpPr>
          <p:nvPr>
            <p:ph type="sldNum" sz="quarter" idx="12"/>
          </p:nvPr>
        </p:nvSpPr>
        <p:spPr>
          <a:xfrm>
            <a:off x="6384307" y="5590648"/>
            <a:ext cx="2131047" cy="307711"/>
          </a:xfrm>
        </p:spPr>
        <p:txBody>
          <a:bodyPr/>
          <a:lstStyle/>
          <a:p>
            <a:fld id="{F6093A8E-33ED-45A2-86C8-AA4485FB9800}" type="slidenum">
              <a:rPr kumimoji="1" lang="ja-JP" altLang="en-US" smtClean="0"/>
              <a:t>1</a:t>
            </a:fld>
            <a:endParaRPr kumimoji="1" lang="ja-JP" altLang="en-US" dirty="0"/>
          </a:p>
        </p:txBody>
      </p:sp>
    </p:spTree>
    <p:extLst>
      <p:ext uri="{BB962C8B-B14F-4D97-AF65-F5344CB8AC3E}">
        <p14:creationId xmlns:p14="http://schemas.microsoft.com/office/powerpoint/2010/main" val="34096670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0BE75E-6AEE-4518-8485-978325B4CD8B}"/>
              </a:ext>
            </a:extLst>
          </p:cNvPr>
          <p:cNvSpPr>
            <a:spLocks noGrp="1"/>
          </p:cNvSpPr>
          <p:nvPr>
            <p:ph type="title"/>
          </p:nvPr>
        </p:nvSpPr>
        <p:spPr/>
        <p:txBody>
          <a:bodyPr/>
          <a:lstStyle/>
          <a:p>
            <a:r>
              <a:rPr kumimoji="1" lang="ja-JP" altLang="en-US" b="1"/>
              <a:t>シミュレーション２</a:t>
            </a:r>
            <a:endParaRPr kumimoji="1" lang="ja-JP" altLang="en-US" b="1" dirty="0"/>
          </a:p>
        </p:txBody>
      </p:sp>
      <p:sp>
        <p:nvSpPr>
          <p:cNvPr id="4" name="コンテンツ プレースホルダー 2">
            <a:extLst>
              <a:ext uri="{FF2B5EF4-FFF2-40B4-BE49-F238E27FC236}">
                <a16:creationId xmlns:a16="http://schemas.microsoft.com/office/drawing/2014/main" id="{AA8A9153-4926-4CD4-B998-D0C1B29AE8CE}"/>
              </a:ext>
            </a:extLst>
          </p:cNvPr>
          <p:cNvSpPr txBox="1">
            <a:spLocks/>
          </p:cNvSpPr>
          <p:nvPr/>
        </p:nvSpPr>
        <p:spPr>
          <a:xfrm>
            <a:off x="457200" y="1051200"/>
            <a:ext cx="7561076" cy="1632891"/>
          </a:xfrm>
          <a:prstGeom prst="rect">
            <a:avLst/>
          </a:prstGeom>
        </p:spPr>
        <p:txBody>
          <a:bodyPr vert="horz" lIns="68580" tIns="34291" rIns="68580" bIns="34291"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1800" dirty="0"/>
          </a:p>
          <a:p>
            <a:pPr marL="0" indent="0">
              <a:buNone/>
            </a:pPr>
            <a:r>
              <a:rPr lang="ja-JP" altLang="en-US" sz="1800" dirty="0"/>
              <a:t>棚から通路に落ちた商品を人間が棚に戻す場合</a:t>
            </a:r>
            <a:endParaRPr lang="en-US" altLang="ja-JP" sz="1800" dirty="0"/>
          </a:p>
          <a:p>
            <a:pPr marL="0" indent="0">
              <a:buNone/>
            </a:pPr>
            <a:r>
              <a:rPr lang="ja-JP" altLang="en-US" sz="1800" dirty="0"/>
              <a:t>（方法</a:t>
            </a:r>
            <a:r>
              <a:rPr lang="en-US" altLang="ja-JP" sz="1800" dirty="0"/>
              <a:t>2</a:t>
            </a:r>
            <a:r>
              <a:rPr lang="ja-JP" altLang="en-US" sz="1800" dirty="0"/>
              <a:t>：ロボットが人間に一定の距離以上近づかない）</a:t>
            </a:r>
            <a:endParaRPr lang="en-US" altLang="ja-JP" sz="1800" dirty="0"/>
          </a:p>
          <a:p>
            <a:pPr marL="0" indent="0">
              <a:buNone/>
            </a:pPr>
            <a:endParaRPr lang="en-US" altLang="ja-JP" sz="1800" dirty="0"/>
          </a:p>
        </p:txBody>
      </p:sp>
      <p:sp>
        <p:nvSpPr>
          <p:cNvPr id="7" name="コンテンツ プレースホルダー 2">
            <a:extLst>
              <a:ext uri="{FF2B5EF4-FFF2-40B4-BE49-F238E27FC236}">
                <a16:creationId xmlns:a16="http://schemas.microsoft.com/office/drawing/2014/main" id="{C68FCEAC-C83E-4AE9-BDF7-1E3B1B642FEF}"/>
              </a:ext>
            </a:extLst>
          </p:cNvPr>
          <p:cNvSpPr txBox="1">
            <a:spLocks/>
          </p:cNvSpPr>
          <p:nvPr/>
        </p:nvSpPr>
        <p:spPr>
          <a:xfrm>
            <a:off x="5799728" y="2378499"/>
            <a:ext cx="2887072" cy="4120829"/>
          </a:xfrm>
          <a:prstGeom prst="rect">
            <a:avLst/>
          </a:prstGeom>
        </p:spPr>
        <p:txBody>
          <a:bodyPr vert="horz" lIns="68580" tIns="34291" rIns="68580" bIns="34291" rtlCol="0">
            <a:normAutofit/>
          </a:bodyPr>
          <a:lstStyle>
            <a:lvl1pPr marL="342900" indent="-3429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2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marL="0" indent="0">
              <a:buNone/>
            </a:pPr>
            <a:r>
              <a:rPr lang="ja-JP" altLang="en-US" sz="1800" dirty="0"/>
              <a:t>商品が置いてある棚</a:t>
            </a:r>
            <a:endParaRPr lang="en-US" altLang="ja-JP" sz="1800" dirty="0"/>
          </a:p>
          <a:p>
            <a:pPr marL="0" indent="0">
              <a:buNone/>
            </a:pPr>
            <a:r>
              <a:rPr lang="ja-JP" altLang="en-US" sz="1800" dirty="0"/>
              <a:t>ロボット</a:t>
            </a:r>
            <a:r>
              <a:rPr lang="en-US" altLang="ja-JP" sz="1800" dirty="0"/>
              <a:t>G1</a:t>
            </a:r>
          </a:p>
          <a:p>
            <a:pPr marL="0" indent="0">
              <a:buNone/>
            </a:pPr>
            <a:r>
              <a:rPr lang="ja-JP" altLang="en-US" sz="1800" dirty="0"/>
              <a:t>ロボット</a:t>
            </a:r>
            <a:r>
              <a:rPr lang="en-US" altLang="ja-JP" sz="1800" dirty="0"/>
              <a:t>G2</a:t>
            </a:r>
          </a:p>
          <a:p>
            <a:pPr marL="0" indent="0">
              <a:buNone/>
            </a:pPr>
            <a:r>
              <a:rPr lang="ja-JP" altLang="en-US" sz="1800" dirty="0"/>
              <a:t>人間</a:t>
            </a:r>
            <a:endParaRPr lang="en-US" altLang="ja-JP" sz="1800" dirty="0"/>
          </a:p>
          <a:p>
            <a:pPr marL="0" indent="0">
              <a:buNone/>
            </a:pPr>
            <a:r>
              <a:rPr lang="en-US" altLang="ja-JP" sz="1800" dirty="0"/>
              <a:t>G1</a:t>
            </a:r>
            <a:r>
              <a:rPr lang="ja-JP" altLang="en-US" sz="1800" dirty="0"/>
              <a:t>が積む荷物</a:t>
            </a:r>
            <a:endParaRPr lang="en-US" altLang="ja-JP" sz="1800" dirty="0"/>
          </a:p>
          <a:p>
            <a:pPr marL="0" indent="0">
              <a:buNone/>
            </a:pPr>
            <a:r>
              <a:rPr lang="en-US" altLang="ja-JP" sz="1800" dirty="0"/>
              <a:t>(</a:t>
            </a:r>
            <a:r>
              <a:rPr lang="ja-JP" altLang="en-US" sz="1800" dirty="0"/>
              <a:t>人間の助けが必要</a:t>
            </a:r>
            <a:r>
              <a:rPr lang="en-US" altLang="ja-JP" sz="1800" dirty="0"/>
              <a:t>)</a:t>
            </a:r>
          </a:p>
          <a:p>
            <a:pPr marL="0" indent="0">
              <a:buNone/>
            </a:pPr>
            <a:r>
              <a:rPr lang="en-US" altLang="ja-JP" sz="1800" dirty="0"/>
              <a:t>G2</a:t>
            </a:r>
            <a:r>
              <a:rPr lang="ja-JP" altLang="en-US" sz="1800" dirty="0"/>
              <a:t>が積む荷物</a:t>
            </a:r>
            <a:endParaRPr lang="en-US" altLang="ja-JP" sz="1800" dirty="0"/>
          </a:p>
          <a:p>
            <a:pPr marL="0" indent="0">
              <a:buNone/>
            </a:pPr>
            <a:r>
              <a:rPr lang="en-US" altLang="ja-JP" sz="1800" dirty="0"/>
              <a:t>G1</a:t>
            </a:r>
            <a:r>
              <a:rPr lang="ja-JP" altLang="en-US" sz="1800" dirty="0"/>
              <a:t>のゴール</a:t>
            </a:r>
            <a:endParaRPr lang="en-US" altLang="ja-JP" sz="1800" dirty="0"/>
          </a:p>
          <a:p>
            <a:pPr marL="0" indent="0">
              <a:buNone/>
            </a:pPr>
            <a:r>
              <a:rPr lang="en-US" altLang="ja-JP" sz="1800" dirty="0"/>
              <a:t>G2</a:t>
            </a:r>
            <a:r>
              <a:rPr lang="ja-JP" altLang="en-US" sz="1800" dirty="0"/>
              <a:t>のゴール</a:t>
            </a:r>
            <a:endParaRPr lang="en-US" altLang="ja-JP" sz="1800" dirty="0"/>
          </a:p>
          <a:p>
            <a:pPr marL="0" indent="0">
              <a:buNone/>
            </a:pPr>
            <a:r>
              <a:rPr lang="ja-JP" altLang="en-US" sz="1800" dirty="0"/>
              <a:t>トラブルの場所</a:t>
            </a:r>
            <a:endParaRPr lang="en-US" altLang="ja-JP" sz="1800" dirty="0"/>
          </a:p>
          <a:p>
            <a:pPr marL="0" indent="0">
              <a:buNone/>
            </a:pPr>
            <a:r>
              <a:rPr lang="ja-JP" altLang="en-US" sz="1800" dirty="0"/>
              <a:t>ロボットの進入禁止エリア</a:t>
            </a:r>
            <a:endParaRPr lang="en-US" altLang="ja-JP" sz="1800" dirty="0"/>
          </a:p>
        </p:txBody>
      </p:sp>
      <p:sp>
        <p:nvSpPr>
          <p:cNvPr id="9" name="フローチャート: 結合子 8">
            <a:extLst>
              <a:ext uri="{FF2B5EF4-FFF2-40B4-BE49-F238E27FC236}">
                <a16:creationId xmlns:a16="http://schemas.microsoft.com/office/drawing/2014/main" id="{77F3C14C-717B-4A16-9903-CBE5F2946CEA}"/>
              </a:ext>
            </a:extLst>
          </p:cNvPr>
          <p:cNvSpPr/>
          <p:nvPr/>
        </p:nvSpPr>
        <p:spPr>
          <a:xfrm>
            <a:off x="5629321" y="2785603"/>
            <a:ext cx="135000" cy="135000"/>
          </a:xfrm>
          <a:prstGeom prst="flowChartConnector">
            <a:avLst/>
          </a:prstGeom>
          <a:solidFill>
            <a:srgbClr val="332ADE"/>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0" name="フローチャート: 結合子 9">
            <a:extLst>
              <a:ext uri="{FF2B5EF4-FFF2-40B4-BE49-F238E27FC236}">
                <a16:creationId xmlns:a16="http://schemas.microsoft.com/office/drawing/2014/main" id="{6480F788-E075-4919-BB8E-1A2AC8F87069}"/>
              </a:ext>
            </a:extLst>
          </p:cNvPr>
          <p:cNvSpPr/>
          <p:nvPr/>
        </p:nvSpPr>
        <p:spPr>
          <a:xfrm>
            <a:off x="5624837" y="3123103"/>
            <a:ext cx="135000" cy="135000"/>
          </a:xfrm>
          <a:prstGeom prst="flowChartConnector">
            <a:avLst/>
          </a:prstGeom>
          <a:solidFill>
            <a:srgbClr val="00B05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1" name="楕円 10">
            <a:extLst>
              <a:ext uri="{FF2B5EF4-FFF2-40B4-BE49-F238E27FC236}">
                <a16:creationId xmlns:a16="http://schemas.microsoft.com/office/drawing/2014/main" id="{7B04C7C8-7829-4E61-ACEF-825A60B6625B}"/>
              </a:ext>
            </a:extLst>
          </p:cNvPr>
          <p:cNvSpPr/>
          <p:nvPr/>
        </p:nvSpPr>
        <p:spPr>
          <a:xfrm>
            <a:off x="5579799" y="5017655"/>
            <a:ext cx="249664" cy="251100"/>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2" name="楕円 11">
            <a:extLst>
              <a:ext uri="{FF2B5EF4-FFF2-40B4-BE49-F238E27FC236}">
                <a16:creationId xmlns:a16="http://schemas.microsoft.com/office/drawing/2014/main" id="{2EC9BA73-EDE3-4575-A3E8-54028B8EE6E9}"/>
              </a:ext>
            </a:extLst>
          </p:cNvPr>
          <p:cNvSpPr/>
          <p:nvPr/>
        </p:nvSpPr>
        <p:spPr>
          <a:xfrm>
            <a:off x="5574111" y="4702168"/>
            <a:ext cx="249664" cy="251100"/>
          </a:xfrm>
          <a:prstGeom prst="ellipse">
            <a:avLst/>
          </a:prstGeom>
          <a:noFill/>
          <a:ln w="38100">
            <a:solidFill>
              <a:srgbClr val="332A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5" name="直方体 14">
            <a:extLst>
              <a:ext uri="{FF2B5EF4-FFF2-40B4-BE49-F238E27FC236}">
                <a16:creationId xmlns:a16="http://schemas.microsoft.com/office/drawing/2014/main" id="{B19A2EDE-E80B-400C-BFBB-C25434915C8A}"/>
              </a:ext>
            </a:extLst>
          </p:cNvPr>
          <p:cNvSpPr/>
          <p:nvPr/>
        </p:nvSpPr>
        <p:spPr>
          <a:xfrm>
            <a:off x="5598778" y="4395371"/>
            <a:ext cx="211704" cy="211704"/>
          </a:xfrm>
          <a:prstGeom prst="cub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16" name="直方体 15">
            <a:extLst>
              <a:ext uri="{FF2B5EF4-FFF2-40B4-BE49-F238E27FC236}">
                <a16:creationId xmlns:a16="http://schemas.microsoft.com/office/drawing/2014/main" id="{BFFA0F47-50D1-49BF-BD6F-814DAC6C5502}"/>
              </a:ext>
            </a:extLst>
          </p:cNvPr>
          <p:cNvSpPr/>
          <p:nvPr/>
        </p:nvSpPr>
        <p:spPr>
          <a:xfrm>
            <a:off x="5602865" y="3760799"/>
            <a:ext cx="211704" cy="211704"/>
          </a:xfrm>
          <a:prstGeom prst="cube">
            <a:avLst/>
          </a:prstGeom>
          <a:solidFill>
            <a:srgbClr val="332ADE"/>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17" name="ひし形 16">
            <a:extLst>
              <a:ext uri="{FF2B5EF4-FFF2-40B4-BE49-F238E27FC236}">
                <a16:creationId xmlns:a16="http://schemas.microsoft.com/office/drawing/2014/main" id="{C5C9149F-28DB-4B95-A250-1C1690119BF6}"/>
              </a:ext>
            </a:extLst>
          </p:cNvPr>
          <p:cNvSpPr/>
          <p:nvPr/>
        </p:nvSpPr>
        <p:spPr>
          <a:xfrm>
            <a:off x="5612257" y="3389165"/>
            <a:ext cx="187471" cy="222260"/>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24F36098-6188-4F61-A666-8AB0C27AF1C6}"/>
              </a:ext>
            </a:extLst>
          </p:cNvPr>
          <p:cNvSpPr/>
          <p:nvPr/>
        </p:nvSpPr>
        <p:spPr>
          <a:xfrm>
            <a:off x="5611541" y="5708319"/>
            <a:ext cx="203200" cy="203200"/>
          </a:xfrm>
          <a:prstGeom prst="rect">
            <a:avLst/>
          </a:prstGeom>
          <a:solidFill>
            <a:srgbClr val="FF0000">
              <a:alpha val="3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3" name="presen3 2021-02-21 17-55-54">
            <a:hlinkClick r:id="" action="ppaction://media"/>
            <a:extLst>
              <a:ext uri="{FF2B5EF4-FFF2-40B4-BE49-F238E27FC236}">
                <a16:creationId xmlns:a16="http://schemas.microsoft.com/office/drawing/2014/main" id="{EFAB3DC6-F280-4459-9FEA-71CF2C2BBDF2}"/>
              </a:ext>
            </a:extLst>
          </p:cNvPr>
          <p:cNvPicPr>
            <a:picLocks noChangeAspect="1"/>
          </p:cNvPicPr>
          <p:nvPr>
            <a:videoFile r:link="rId1"/>
            <p:extLst>
              <p:ext uri="{DAA4B4D4-6D71-4841-9C94-3DE7FCFB9230}">
                <p14:media xmlns:p14="http://schemas.microsoft.com/office/powerpoint/2010/main" r:embed="rId2">
                  <p14:trim st="1849.3833" end="4335.2402"/>
                </p14:media>
              </p:ext>
            </p:extLst>
          </p:nvPr>
        </p:nvPicPr>
        <p:blipFill rotWithShape="1">
          <a:blip r:embed="rId5"/>
          <a:srcRect l="39651" t="23237" r="5317" b="6498"/>
          <a:stretch>
            <a:fillRect/>
          </a:stretch>
        </p:blipFill>
        <p:spPr>
          <a:xfrm>
            <a:off x="671039" y="2622436"/>
            <a:ext cx="4032000" cy="3204000"/>
          </a:xfrm>
          <a:prstGeom prst="rect">
            <a:avLst/>
          </a:prstGeom>
        </p:spPr>
      </p:pic>
      <p:sp>
        <p:nvSpPr>
          <p:cNvPr id="18" name="乗算記号 17">
            <a:extLst>
              <a:ext uri="{FF2B5EF4-FFF2-40B4-BE49-F238E27FC236}">
                <a16:creationId xmlns:a16="http://schemas.microsoft.com/office/drawing/2014/main" id="{CACE966F-E7FE-4058-9694-1A211FCBD7D9}"/>
              </a:ext>
            </a:extLst>
          </p:cNvPr>
          <p:cNvSpPr/>
          <p:nvPr/>
        </p:nvSpPr>
        <p:spPr>
          <a:xfrm>
            <a:off x="5537161" y="5289303"/>
            <a:ext cx="338741" cy="338741"/>
          </a:xfrm>
          <a:prstGeom prst="mathMultiply">
            <a:avLst>
              <a:gd name="adj1" fmla="val 5571"/>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C0473453-0048-45FC-AB37-58A0AFCF1A62}"/>
              </a:ext>
            </a:extLst>
          </p:cNvPr>
          <p:cNvSpPr/>
          <p:nvPr/>
        </p:nvSpPr>
        <p:spPr>
          <a:xfrm>
            <a:off x="5336481" y="2410510"/>
            <a:ext cx="2286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591DDD8B-74AB-4C9C-8FC7-EA4F2D5C651B}"/>
              </a:ext>
            </a:extLst>
          </p:cNvPr>
          <p:cNvSpPr/>
          <p:nvPr/>
        </p:nvSpPr>
        <p:spPr>
          <a:xfrm>
            <a:off x="5563589" y="2410510"/>
            <a:ext cx="2286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5C2CB6E3-AC00-E644-B634-550562D8281E}"/>
              </a:ext>
            </a:extLst>
          </p:cNvPr>
          <p:cNvSpPr txBox="1"/>
          <p:nvPr/>
        </p:nvSpPr>
        <p:spPr>
          <a:xfrm>
            <a:off x="641799" y="5388299"/>
            <a:ext cx="1441420" cy="523220"/>
          </a:xfrm>
          <a:prstGeom prst="rect">
            <a:avLst/>
          </a:prstGeom>
          <a:noFill/>
        </p:spPr>
        <p:txBody>
          <a:bodyPr wrap="none" rtlCol="0">
            <a:spAutoFit/>
          </a:bodyPr>
          <a:lstStyle/>
          <a:p>
            <a:r>
              <a:rPr kumimoji="1" lang="ja-JP" altLang="en-US" sz="1400"/>
              <a:t>搬出場所</a:t>
            </a:r>
            <a:endParaRPr kumimoji="1" lang="en-US" altLang="ja-JP" sz="1400" dirty="0"/>
          </a:p>
          <a:p>
            <a:r>
              <a:rPr lang="ja-JP" altLang="en-US" sz="1400"/>
              <a:t>人間の待機場所</a:t>
            </a:r>
          </a:p>
        </p:txBody>
      </p:sp>
      <p:sp>
        <p:nvSpPr>
          <p:cNvPr id="8" name="テキスト ボックス 7">
            <a:extLst>
              <a:ext uri="{FF2B5EF4-FFF2-40B4-BE49-F238E27FC236}">
                <a16:creationId xmlns:a16="http://schemas.microsoft.com/office/drawing/2014/main" id="{8D495984-E8C1-3948-86E4-178148F1969B}"/>
              </a:ext>
            </a:extLst>
          </p:cNvPr>
          <p:cNvSpPr txBox="1"/>
          <p:nvPr/>
        </p:nvSpPr>
        <p:spPr>
          <a:xfrm>
            <a:off x="710153" y="2631672"/>
            <a:ext cx="1800493" cy="307777"/>
          </a:xfrm>
          <a:prstGeom prst="rect">
            <a:avLst/>
          </a:prstGeom>
          <a:noFill/>
        </p:spPr>
        <p:txBody>
          <a:bodyPr wrap="none" rtlCol="0">
            <a:spAutoFit/>
          </a:bodyPr>
          <a:lstStyle/>
          <a:p>
            <a:r>
              <a:rPr kumimoji="1" lang="ja-JP" altLang="en-US" sz="1400"/>
              <a:t>ロボットの待機場所</a:t>
            </a:r>
          </a:p>
        </p:txBody>
      </p:sp>
    </p:spTree>
    <p:extLst>
      <p:ext uri="{BB962C8B-B14F-4D97-AF65-F5344CB8AC3E}">
        <p14:creationId xmlns:p14="http://schemas.microsoft.com/office/powerpoint/2010/main" val="2404300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3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55E0B2-EE74-40CA-9C79-7C4648A4024C}"/>
              </a:ext>
            </a:extLst>
          </p:cNvPr>
          <p:cNvSpPr>
            <a:spLocks noGrp="1"/>
          </p:cNvSpPr>
          <p:nvPr>
            <p:ph type="title"/>
          </p:nvPr>
        </p:nvSpPr>
        <p:spPr/>
        <p:txBody>
          <a:bodyPr/>
          <a:lstStyle/>
          <a:p>
            <a:r>
              <a:rPr kumimoji="1" lang="ja-JP" altLang="en-US" b="1" dirty="0"/>
              <a:t>まとめ </a:t>
            </a:r>
            <a:r>
              <a:rPr kumimoji="1" lang="ja-JP" altLang="en-US" sz="2000" b="1" dirty="0"/>
              <a:t>と</a:t>
            </a:r>
            <a:r>
              <a:rPr kumimoji="1" lang="ja-JP" altLang="en-US" b="1" dirty="0"/>
              <a:t> これからの課題</a:t>
            </a:r>
          </a:p>
        </p:txBody>
      </p:sp>
      <p:sp>
        <p:nvSpPr>
          <p:cNvPr id="3" name="コンテンツ プレースホルダー 2">
            <a:extLst>
              <a:ext uri="{FF2B5EF4-FFF2-40B4-BE49-F238E27FC236}">
                <a16:creationId xmlns:a16="http://schemas.microsoft.com/office/drawing/2014/main" id="{A8D11AD3-381F-48E3-AF41-400C1876AA01}"/>
              </a:ext>
            </a:extLst>
          </p:cNvPr>
          <p:cNvSpPr>
            <a:spLocks noGrp="1"/>
          </p:cNvSpPr>
          <p:nvPr>
            <p:ph idx="1"/>
          </p:nvPr>
        </p:nvSpPr>
        <p:spPr/>
        <p:txBody>
          <a:bodyPr/>
          <a:lstStyle/>
          <a:p>
            <a:pPr marL="0" indent="0">
              <a:buNone/>
            </a:pPr>
            <a:r>
              <a:rPr lang="ja-JP" altLang="en-US" sz="2400" b="1" u="sng" dirty="0"/>
              <a:t>まとめ</a:t>
            </a:r>
            <a:endParaRPr lang="en-US" altLang="ja-JP" sz="2400" b="1" u="sng" dirty="0"/>
          </a:p>
          <a:p>
            <a:pPr marL="0" indent="0">
              <a:buNone/>
            </a:pPr>
            <a:r>
              <a:rPr lang="ja-JP" altLang="en-US" sz="2000" dirty="0"/>
              <a:t>方法</a:t>
            </a:r>
            <a:r>
              <a:rPr lang="en-US" altLang="ja-JP" sz="2000" dirty="0"/>
              <a:t>1 : </a:t>
            </a:r>
            <a:r>
              <a:rPr lang="ja-JP" altLang="en-US" sz="2000" dirty="0"/>
              <a:t>人間の経路上にロボットを進入させない方法</a:t>
            </a:r>
            <a:endParaRPr lang="en-US" altLang="ja-JP" sz="2000" dirty="0"/>
          </a:p>
          <a:p>
            <a:pPr marL="0" indent="0">
              <a:buNone/>
            </a:pPr>
            <a:r>
              <a:rPr lang="ja-JP" altLang="en-US" sz="2000" dirty="0"/>
              <a:t>方法</a:t>
            </a:r>
            <a:r>
              <a:rPr lang="en-US" altLang="ja-JP" sz="2000" dirty="0"/>
              <a:t>2 :</a:t>
            </a:r>
            <a:r>
              <a:rPr lang="ja-JP" altLang="en-US" sz="2000" dirty="0"/>
              <a:t>ロボットを人間に近づかせない方法</a:t>
            </a:r>
            <a:endParaRPr lang="en-US" altLang="ja-JP" sz="2000" dirty="0"/>
          </a:p>
          <a:p>
            <a:pPr marL="0" indent="0">
              <a:buNone/>
            </a:pPr>
            <a:endParaRPr lang="en-US" altLang="ja-JP" sz="2000" dirty="0"/>
          </a:p>
          <a:p>
            <a:pPr marL="0" indent="0">
              <a:buNone/>
            </a:pPr>
            <a:r>
              <a:rPr lang="ja-JP" altLang="en-US" sz="2000" dirty="0"/>
              <a:t>これら方法で人間の安全を確保できる．</a:t>
            </a:r>
            <a:endParaRPr lang="en-US" altLang="ja-JP" sz="2000" dirty="0"/>
          </a:p>
          <a:p>
            <a:pPr marL="0" indent="0">
              <a:buNone/>
            </a:pPr>
            <a:r>
              <a:rPr lang="ja-JP" altLang="en-US" sz="2000" dirty="0"/>
              <a:t>ロボットの動作中に人間が倉庫内に入れるようになり，作業効率が上がる．</a:t>
            </a:r>
            <a:endParaRPr lang="en-US" altLang="ja-JP" sz="2000" dirty="0"/>
          </a:p>
          <a:p>
            <a:pPr marL="0" indent="0">
              <a:buNone/>
            </a:pPr>
            <a:endParaRPr lang="en-US" altLang="ja-JP" sz="2000" dirty="0"/>
          </a:p>
          <a:p>
            <a:pPr marL="0" indent="0">
              <a:buNone/>
            </a:pPr>
            <a:endParaRPr lang="en-US" altLang="ja-JP" sz="2400" dirty="0"/>
          </a:p>
          <a:p>
            <a:pPr marL="0" indent="0">
              <a:buNone/>
            </a:pPr>
            <a:r>
              <a:rPr lang="ja-JP" altLang="en-US" sz="2400" b="1" u="sng"/>
              <a:t>課題</a:t>
            </a:r>
            <a:endParaRPr lang="en-US" altLang="ja-JP" sz="2400" b="1" u="sng" dirty="0"/>
          </a:p>
          <a:p>
            <a:pPr marL="0" indent="0">
              <a:buNone/>
            </a:pPr>
            <a:r>
              <a:rPr lang="ja-JP" altLang="en-US" sz="2000"/>
              <a:t>・今回紹介したケース</a:t>
            </a:r>
            <a:r>
              <a:rPr lang="ja-JP" altLang="en-US" sz="2000" dirty="0"/>
              <a:t>をオンライン制御で解決</a:t>
            </a:r>
            <a:r>
              <a:rPr lang="ja-JP" altLang="en-US" sz="2000"/>
              <a:t>できるようにしなければならない</a:t>
            </a:r>
            <a:endParaRPr lang="en-US" altLang="ja-JP" sz="2000" dirty="0"/>
          </a:p>
          <a:p>
            <a:pPr marL="0" indent="0">
              <a:buNone/>
            </a:pPr>
            <a:r>
              <a:rPr lang="ja-JP" altLang="en-US" sz="2000" dirty="0"/>
              <a:t>・ロボットと人間の数を増やす</a:t>
            </a:r>
            <a:endParaRPr lang="en-US" altLang="ja-JP" sz="2000" dirty="0"/>
          </a:p>
          <a:p>
            <a:pPr marL="0" indent="0">
              <a:buNone/>
            </a:pPr>
            <a:endParaRPr kumimoji="1" lang="en-US" altLang="ja-JP" sz="2000" dirty="0"/>
          </a:p>
          <a:p>
            <a:pPr marL="0" indent="0">
              <a:buNone/>
            </a:pPr>
            <a:endParaRPr kumimoji="1" lang="ja-JP" altLang="en-US" dirty="0"/>
          </a:p>
        </p:txBody>
      </p:sp>
    </p:spTree>
    <p:extLst>
      <p:ext uri="{BB962C8B-B14F-4D97-AF65-F5344CB8AC3E}">
        <p14:creationId xmlns:p14="http://schemas.microsoft.com/office/powerpoint/2010/main" val="10118841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3FDA2C7-ADD3-4FB6-8DCB-074515D874C2}"/>
              </a:ext>
            </a:extLst>
          </p:cNvPr>
          <p:cNvSpPr>
            <a:spLocks noGrp="1"/>
          </p:cNvSpPr>
          <p:nvPr>
            <p:ph type="title"/>
          </p:nvPr>
        </p:nvSpPr>
        <p:spPr/>
        <p:txBody>
          <a:bodyPr/>
          <a:lstStyle/>
          <a:p>
            <a:r>
              <a:rPr kumimoji="1" lang="ja-JP" altLang="en-US" b="1" dirty="0"/>
              <a:t>研究背景</a:t>
            </a:r>
          </a:p>
        </p:txBody>
      </p:sp>
      <p:sp>
        <p:nvSpPr>
          <p:cNvPr id="3" name="コンテンツ プレースホルダー 2">
            <a:extLst>
              <a:ext uri="{FF2B5EF4-FFF2-40B4-BE49-F238E27FC236}">
                <a16:creationId xmlns:a16="http://schemas.microsoft.com/office/drawing/2014/main" id="{7A96C3E3-5CB6-462B-BD78-550FF36C3887}"/>
              </a:ext>
            </a:extLst>
          </p:cNvPr>
          <p:cNvSpPr>
            <a:spLocks noGrp="1"/>
          </p:cNvSpPr>
          <p:nvPr>
            <p:ph idx="1"/>
          </p:nvPr>
        </p:nvSpPr>
        <p:spPr>
          <a:xfrm>
            <a:off x="457200" y="658901"/>
            <a:ext cx="8229600" cy="5492613"/>
          </a:xfrm>
        </p:spPr>
        <p:txBody>
          <a:bodyPr/>
          <a:lstStyle/>
          <a:p>
            <a:pPr marL="0" indent="0">
              <a:buNone/>
            </a:pPr>
            <a:endParaRPr kumimoji="1" lang="en-US" altLang="ja-JP" dirty="0"/>
          </a:p>
          <a:p>
            <a:pPr marL="0" indent="0">
              <a:buNone/>
            </a:pPr>
            <a:r>
              <a:rPr kumimoji="1" lang="ja-JP" altLang="en-US" sz="2000" dirty="0"/>
              <a:t>無人搬送ロボットを用いた倉庫の自動化の研究が進んでいる．</a:t>
            </a:r>
            <a:endParaRPr kumimoji="1" lang="en-US" altLang="ja-JP" sz="2000" dirty="0"/>
          </a:p>
          <a:p>
            <a:pPr marL="0" indent="0">
              <a:buNone/>
            </a:pPr>
            <a:endParaRPr lang="en-US" altLang="ja-JP" sz="2000" dirty="0"/>
          </a:p>
          <a:p>
            <a:pPr marL="0" indent="0">
              <a:buNone/>
            </a:pPr>
            <a:r>
              <a:rPr kumimoji="1" lang="ja-JP" altLang="en-US" sz="2000" dirty="0"/>
              <a:t>しかし人間が立ち入る際システムを完全に停止させなければいけない</a:t>
            </a:r>
            <a:endParaRPr kumimoji="1" lang="en-US" altLang="ja-JP" sz="2000" dirty="0"/>
          </a:p>
          <a:p>
            <a:pPr marL="0" indent="0">
              <a:buNone/>
            </a:pPr>
            <a:r>
              <a:rPr lang="ja-JP" altLang="en-US" sz="2000" dirty="0"/>
              <a:t>これは現在課題となっている．</a:t>
            </a:r>
            <a:endParaRPr lang="en-US" altLang="ja-JP" sz="2000" dirty="0"/>
          </a:p>
          <a:p>
            <a:pPr marL="0" indent="0">
              <a:buNone/>
            </a:pPr>
            <a:endParaRPr kumimoji="1" lang="en-US" altLang="ja-JP" sz="800" dirty="0"/>
          </a:p>
          <a:p>
            <a:pPr marL="0" indent="0">
              <a:buNone/>
            </a:pPr>
            <a:r>
              <a:rPr lang="ja-JP" altLang="en-US" sz="2000" dirty="0"/>
              <a:t>そこで</a:t>
            </a:r>
            <a:r>
              <a:rPr lang="en-US" altLang="ja-JP" sz="2000" dirty="0"/>
              <a:t>Human-in-the-loop</a:t>
            </a:r>
            <a:r>
              <a:rPr lang="ja-JP" altLang="en-US" sz="2000" dirty="0"/>
              <a:t>を取り入れた，離散事象システムに基づいたスーパーバイザ制御</a:t>
            </a:r>
            <a:r>
              <a:rPr lang="en-US" altLang="ja-JP" sz="1200" dirty="0"/>
              <a:t>[1]</a:t>
            </a:r>
            <a:r>
              <a:rPr lang="ja-JP" altLang="en-US" sz="2000" dirty="0"/>
              <a:t>を考える．</a:t>
            </a:r>
            <a:endParaRPr lang="en-US" altLang="ja-JP" sz="2000" dirty="0"/>
          </a:p>
        </p:txBody>
      </p:sp>
      <p:sp>
        <p:nvSpPr>
          <p:cNvPr id="4" name="テキスト ボックス 3">
            <a:extLst>
              <a:ext uri="{FF2B5EF4-FFF2-40B4-BE49-F238E27FC236}">
                <a16:creationId xmlns:a16="http://schemas.microsoft.com/office/drawing/2014/main" id="{7291361B-4297-46A8-B44D-8EDA9B40B016}"/>
              </a:ext>
            </a:extLst>
          </p:cNvPr>
          <p:cNvSpPr txBox="1"/>
          <p:nvPr/>
        </p:nvSpPr>
        <p:spPr>
          <a:xfrm>
            <a:off x="593910" y="5663720"/>
            <a:ext cx="8346889" cy="1015663"/>
          </a:xfrm>
          <a:prstGeom prst="rect">
            <a:avLst/>
          </a:prstGeom>
          <a:noFill/>
        </p:spPr>
        <p:txBody>
          <a:bodyPr wrap="square" rtlCol="0">
            <a:spAutoFit/>
          </a:bodyPr>
          <a:lstStyle/>
          <a:p>
            <a:r>
              <a:rPr lang="en-US" altLang="ja-JP" sz="1200" dirty="0"/>
              <a:t>[1] W.M. </a:t>
            </a:r>
            <a:r>
              <a:rPr lang="en-US" altLang="ja-JP" sz="1200" dirty="0" err="1"/>
              <a:t>Wonham</a:t>
            </a:r>
            <a:r>
              <a:rPr lang="en-US" altLang="ja-JP" sz="1200" dirty="0"/>
              <a:t> and Kai Cai, "Supervisory Control of Discrete-Event Systems", Communications and Control Engineering, Springer, 2019. </a:t>
            </a:r>
          </a:p>
          <a:p>
            <a:r>
              <a:rPr lang="en-US" altLang="ja-JP" sz="1200" dirty="0"/>
              <a:t>[2] </a:t>
            </a:r>
            <a:r>
              <a:rPr lang="ja-JP" altLang="en-US" sz="1200" dirty="0"/>
              <a:t>辰本 佑太</a:t>
            </a:r>
            <a:r>
              <a:rPr lang="en-US" altLang="ja-JP" sz="1200" dirty="0"/>
              <a:t>, </a:t>
            </a:r>
            <a:r>
              <a:rPr lang="ja-JP" altLang="en-US" sz="1200" dirty="0"/>
              <a:t>白石 昌大</a:t>
            </a:r>
            <a:r>
              <a:rPr lang="en-US" altLang="ja-JP" sz="1200" dirty="0"/>
              <a:t>, Kai Cai  “Application of Supervisory Control Theory with Warehouse Automation Case Study”, Transactions of the Institute of Systems, Control and Information Engineers (ISCIE), Special Issue on Event-Driven Approach to System Design -- Application and Development, vol. 62, no. 6, pp. 203-208, 2018.</a:t>
            </a:r>
            <a:endParaRPr lang="ja-JP" altLang="en-US" sz="1200" dirty="0"/>
          </a:p>
        </p:txBody>
      </p:sp>
      <p:pic>
        <p:nvPicPr>
          <p:cNvPr id="6" name="図 5" descr="&#10;">
            <a:extLst>
              <a:ext uri="{FF2B5EF4-FFF2-40B4-BE49-F238E27FC236}">
                <a16:creationId xmlns:a16="http://schemas.microsoft.com/office/drawing/2014/main" id="{E84B34BC-F8DC-49F8-A7A0-B3600F7F6D8E}"/>
              </a:ext>
            </a:extLst>
          </p:cNvPr>
          <p:cNvPicPr>
            <a:picLocks noChangeAspect="1"/>
          </p:cNvPicPr>
          <p:nvPr/>
        </p:nvPicPr>
        <p:blipFill rotWithShape="1">
          <a:blip r:embed="rId3">
            <a:extLst>
              <a:ext uri="{28A0092B-C50C-407E-A947-70E740481C1C}">
                <a14:useLocalDpi xmlns:a14="http://schemas.microsoft.com/office/drawing/2010/main" val="0"/>
              </a:ext>
            </a:extLst>
          </a:blip>
          <a:srcRect l="5215" r="5896"/>
          <a:stretch/>
        </p:blipFill>
        <p:spPr>
          <a:xfrm>
            <a:off x="5123518" y="3101712"/>
            <a:ext cx="3615952" cy="2288220"/>
          </a:xfrm>
          <a:prstGeom prst="rect">
            <a:avLst/>
          </a:prstGeom>
        </p:spPr>
      </p:pic>
      <p:sp>
        <p:nvSpPr>
          <p:cNvPr id="7" name="テキスト ボックス 6">
            <a:extLst>
              <a:ext uri="{FF2B5EF4-FFF2-40B4-BE49-F238E27FC236}">
                <a16:creationId xmlns:a16="http://schemas.microsoft.com/office/drawing/2014/main" id="{1A9AB568-D71B-40A9-85D4-F2FA8BD275A9}"/>
              </a:ext>
            </a:extLst>
          </p:cNvPr>
          <p:cNvSpPr txBox="1"/>
          <p:nvPr/>
        </p:nvSpPr>
        <p:spPr>
          <a:xfrm>
            <a:off x="5834529" y="5413650"/>
            <a:ext cx="2979271" cy="261610"/>
          </a:xfrm>
          <a:prstGeom prst="rect">
            <a:avLst/>
          </a:prstGeom>
          <a:noFill/>
        </p:spPr>
        <p:txBody>
          <a:bodyPr wrap="square" rtlCol="0">
            <a:spAutoFit/>
          </a:bodyPr>
          <a:lstStyle/>
          <a:p>
            <a:r>
              <a:rPr lang="ja-JP" altLang="en-US" sz="1100" dirty="0"/>
              <a:t>倉庫のイメージ：</a:t>
            </a:r>
            <a:r>
              <a:rPr lang="en-US" altLang="ja-JP" sz="1100" dirty="0">
                <a:solidFill>
                  <a:srgbClr val="0000FF"/>
                </a:solidFill>
                <a:hlinkClick r:id="rId4">
                  <a:extLst>
                    <a:ext uri="{A12FA001-AC4F-418D-AE19-62706E023703}">
                      <ahyp:hlinkClr xmlns:ahyp="http://schemas.microsoft.com/office/drawing/2018/hyperlinkcolor" val="tx"/>
                    </a:ext>
                  </a:extLst>
                </a:hlinkClick>
              </a:rPr>
              <a:t>https://rapyuta-qvou.jp/</a:t>
            </a:r>
            <a:r>
              <a:rPr lang="ja-JP" altLang="en-US" sz="1100" dirty="0"/>
              <a:t>より</a:t>
            </a:r>
            <a:endParaRPr kumimoji="1" lang="ja-JP" altLang="en-US" sz="1100" dirty="0"/>
          </a:p>
        </p:txBody>
      </p:sp>
      <p:sp>
        <p:nvSpPr>
          <p:cNvPr id="8" name="コンテンツ プレースホルダー 2">
            <a:extLst>
              <a:ext uri="{FF2B5EF4-FFF2-40B4-BE49-F238E27FC236}">
                <a16:creationId xmlns:a16="http://schemas.microsoft.com/office/drawing/2014/main" id="{560B3948-EC3D-40D6-A37A-934497D2C4BB}"/>
              </a:ext>
            </a:extLst>
          </p:cNvPr>
          <p:cNvSpPr txBox="1">
            <a:spLocks/>
          </p:cNvSpPr>
          <p:nvPr/>
        </p:nvSpPr>
        <p:spPr>
          <a:xfrm>
            <a:off x="509869" y="3945651"/>
            <a:ext cx="4257486" cy="1625319"/>
          </a:xfrm>
          <a:prstGeom prst="rect">
            <a:avLst/>
          </a:prstGeom>
          <a:ln w="25400">
            <a:solidFill>
              <a:srgbClr val="FFC000"/>
            </a:solidFill>
          </a:ln>
        </p:spPr>
        <p:txBody>
          <a:bodyPr vert="horz" lIns="91440" tIns="45720" rIns="91440" bIns="45720" rtlCol="0">
            <a:normAutofit/>
          </a:bodyPr>
          <a:lstStyle>
            <a:lvl1pPr marL="257168" indent="-257168" algn="l" defTabSz="685783" rtl="0" eaLnBrk="1" latinLnBrk="0" hangingPunct="1">
              <a:spcBef>
                <a:spcPct val="20000"/>
              </a:spcBef>
              <a:buFont typeface="Arial" panose="020B0604020202020204" pitchFamily="34" charset="0"/>
              <a:buChar char="•"/>
              <a:defRPr kumimoji="1" sz="1800" kern="1200">
                <a:solidFill>
                  <a:schemeClr val="tx1"/>
                </a:solidFill>
                <a:latin typeface="+mn-lt"/>
                <a:ea typeface="+mn-ea"/>
                <a:cs typeface="+mn-cs"/>
              </a:defRPr>
            </a:lvl1pPr>
            <a:lvl2pPr marL="557199" indent="-214308" algn="l" defTabSz="685783" rtl="0" eaLnBrk="1" latinLnBrk="0" hangingPunct="1">
              <a:spcBef>
                <a:spcPct val="20000"/>
              </a:spcBef>
              <a:buFont typeface="Arial" panose="020B0604020202020204" pitchFamily="34" charset="0"/>
              <a:buChar char="–"/>
              <a:defRPr kumimoji="1" sz="1651" kern="1200">
                <a:solidFill>
                  <a:schemeClr val="tx1"/>
                </a:solidFill>
                <a:latin typeface="+mn-lt"/>
                <a:ea typeface="+mn-ea"/>
                <a:cs typeface="+mn-cs"/>
              </a:defRPr>
            </a:lvl2pPr>
            <a:lvl3pPr marL="857229"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3pPr>
            <a:lvl4pPr marL="1200121" indent="-171446" algn="l" defTabSz="685783" rtl="0" eaLnBrk="1" latinLnBrk="0" hangingPunct="1">
              <a:spcBef>
                <a:spcPct val="20000"/>
              </a:spcBef>
              <a:buFont typeface="Arial" panose="020B0604020202020204" pitchFamily="34" charset="0"/>
              <a:buChar char="–"/>
              <a:defRPr kumimoji="1" sz="1351" kern="1200">
                <a:solidFill>
                  <a:schemeClr val="tx1"/>
                </a:solidFill>
                <a:latin typeface="+mn-lt"/>
                <a:ea typeface="+mn-ea"/>
                <a:cs typeface="+mn-cs"/>
              </a:defRPr>
            </a:lvl4pPr>
            <a:lvl5pPr marL="1543012" indent="-171446" algn="l" defTabSz="685783" rtl="0" eaLnBrk="1" latinLnBrk="0" hangingPunct="1">
              <a:spcBef>
                <a:spcPct val="20000"/>
              </a:spcBef>
              <a:buFont typeface="Arial" panose="020B0604020202020204" pitchFamily="34" charset="0"/>
              <a:buChar char="»"/>
              <a:defRPr kumimoji="1" sz="1200" kern="1200">
                <a:solidFill>
                  <a:schemeClr val="tx1"/>
                </a:solidFill>
                <a:latin typeface="+mn-lt"/>
                <a:ea typeface="+mn-ea"/>
                <a:cs typeface="+mn-cs"/>
              </a:defRPr>
            </a:lvl5pPr>
            <a:lvl6pPr marL="1885904"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6pPr>
            <a:lvl7pPr marL="2228795"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7pPr>
            <a:lvl8pPr marL="2571686"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8pPr>
            <a:lvl9pPr marL="2914578" indent="-171446" algn="l" defTabSz="685783" rtl="0" eaLnBrk="1" latinLnBrk="0" hangingPunct="1">
              <a:spcBef>
                <a:spcPct val="20000"/>
              </a:spcBef>
              <a:buFont typeface="Arial" panose="020B0604020202020204" pitchFamily="34" charset="0"/>
              <a:buChar char="•"/>
              <a:defRPr kumimoji="1" sz="1500" kern="1200">
                <a:solidFill>
                  <a:schemeClr val="tx1"/>
                </a:solidFill>
                <a:latin typeface="+mn-lt"/>
                <a:ea typeface="+mn-ea"/>
                <a:cs typeface="+mn-cs"/>
              </a:defRPr>
            </a:lvl9pPr>
          </a:lstStyle>
          <a:p>
            <a:pPr marL="0" indent="0">
              <a:buNone/>
            </a:pPr>
            <a:r>
              <a:rPr lang="ja-JP" altLang="en-US" sz="2000" dirty="0"/>
              <a:t>先行研究</a:t>
            </a:r>
            <a:r>
              <a:rPr lang="en-US" altLang="ja-JP" sz="1200" dirty="0"/>
              <a:t>[2]</a:t>
            </a:r>
          </a:p>
          <a:p>
            <a:pPr marL="0" indent="0">
              <a:buFont typeface="Arial" panose="020B0604020202020204" pitchFamily="34" charset="0"/>
              <a:buNone/>
            </a:pPr>
            <a:r>
              <a:rPr lang="ja-JP" altLang="en-US" sz="2000" dirty="0"/>
              <a:t>倉庫の自動化についての先行研究は</a:t>
            </a:r>
            <a:endParaRPr lang="en-US" altLang="ja-JP" sz="2000" dirty="0"/>
          </a:p>
          <a:p>
            <a:pPr marL="0" indent="0">
              <a:buFont typeface="Arial" panose="020B0604020202020204" pitchFamily="34" charset="0"/>
              <a:buNone/>
            </a:pPr>
            <a:r>
              <a:rPr lang="ja-JP" altLang="en-US" sz="2000"/>
              <a:t>多くあるが</a:t>
            </a:r>
            <a:r>
              <a:rPr lang="ja-JP" altLang="en-US" sz="2000" dirty="0"/>
              <a:t>，これらはロボット</a:t>
            </a:r>
            <a:endParaRPr lang="en-US" altLang="ja-JP" sz="2000" dirty="0"/>
          </a:p>
          <a:p>
            <a:pPr marL="0" indent="0">
              <a:buFont typeface="Arial" panose="020B0604020202020204" pitchFamily="34" charset="0"/>
              <a:buNone/>
            </a:pPr>
            <a:r>
              <a:rPr lang="ja-JP" altLang="en-US" sz="2000" dirty="0"/>
              <a:t>だけを考えた倉庫内の制御について</a:t>
            </a:r>
            <a:endParaRPr lang="en-US" altLang="ja-JP" sz="1051" dirty="0"/>
          </a:p>
        </p:txBody>
      </p:sp>
    </p:spTree>
    <p:extLst>
      <p:ext uri="{BB962C8B-B14F-4D97-AF65-F5344CB8AC3E}">
        <p14:creationId xmlns:p14="http://schemas.microsoft.com/office/powerpoint/2010/main" val="750759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5F91C3-A790-428B-962D-4C9CABA49A2B}"/>
              </a:ext>
            </a:extLst>
          </p:cNvPr>
          <p:cNvSpPr>
            <a:spLocks noGrp="1"/>
          </p:cNvSpPr>
          <p:nvPr>
            <p:ph type="title"/>
          </p:nvPr>
        </p:nvSpPr>
        <p:spPr/>
        <p:txBody>
          <a:bodyPr/>
          <a:lstStyle/>
          <a:p>
            <a:r>
              <a:rPr kumimoji="1" lang="ja-JP" altLang="en-US" b="1"/>
              <a:t>スーパーバイザ制御とは</a:t>
            </a:r>
            <a:endParaRPr kumimoji="1" lang="ja-JP" altLang="en-US" b="1" dirty="0"/>
          </a:p>
        </p:txBody>
      </p:sp>
      <p:sp>
        <p:nvSpPr>
          <p:cNvPr id="3" name="コンテンツ プレースホルダー 2">
            <a:extLst>
              <a:ext uri="{FF2B5EF4-FFF2-40B4-BE49-F238E27FC236}">
                <a16:creationId xmlns:a16="http://schemas.microsoft.com/office/drawing/2014/main" id="{A6C5FC68-58D3-4184-812E-8C29F2C48C8D}"/>
              </a:ext>
            </a:extLst>
          </p:cNvPr>
          <p:cNvSpPr>
            <a:spLocks noGrp="1"/>
          </p:cNvSpPr>
          <p:nvPr>
            <p:ph idx="1"/>
          </p:nvPr>
        </p:nvSpPr>
        <p:spPr>
          <a:xfrm>
            <a:off x="802639" y="1063691"/>
            <a:ext cx="7538720" cy="3673202"/>
          </a:xfrm>
        </p:spPr>
        <p:txBody>
          <a:bodyPr>
            <a:normAutofit/>
          </a:bodyPr>
          <a:lstStyle/>
          <a:p>
            <a:pPr marL="0" indent="0">
              <a:buNone/>
            </a:pPr>
            <a:r>
              <a:rPr kumimoji="1" lang="ja-JP" altLang="en-US" sz="2000"/>
              <a:t>スーパーバイザ制御理論</a:t>
            </a:r>
            <a:endParaRPr kumimoji="1" lang="en-US" altLang="ja-JP" sz="2000" dirty="0"/>
          </a:p>
          <a:p>
            <a:pPr marL="0" indent="0">
              <a:buNone/>
            </a:pPr>
            <a:r>
              <a:rPr lang="ja-JP" altLang="en-US" sz="2000"/>
              <a:t>　・・・与えられた制御要求が満足されるようにシステムの</a:t>
            </a:r>
            <a:endParaRPr lang="en-US" altLang="ja-JP" sz="2000" dirty="0"/>
          </a:p>
          <a:p>
            <a:pPr marL="0" indent="0">
              <a:buNone/>
            </a:pPr>
            <a:r>
              <a:rPr lang="ja-JP" altLang="en-US" sz="2000"/>
              <a:t>　　　振る舞いを制御する手法</a:t>
            </a:r>
            <a:endParaRPr lang="en-US" altLang="ja-JP" sz="2000" dirty="0"/>
          </a:p>
          <a:p>
            <a:pPr marL="0" indent="0">
              <a:buNone/>
            </a:pPr>
            <a:endParaRPr kumimoji="1" lang="en-US" altLang="ja-JP" sz="2000" dirty="0"/>
          </a:p>
          <a:p>
            <a:pPr marL="0" indent="0">
              <a:buNone/>
            </a:pPr>
            <a:r>
              <a:rPr lang="ja-JP" altLang="en-US" sz="2000"/>
              <a:t>倉庫の例でいうと</a:t>
            </a:r>
            <a:endParaRPr lang="en-US" altLang="ja-JP" sz="2000" dirty="0"/>
          </a:p>
          <a:p>
            <a:pPr marL="0" indent="0">
              <a:buNone/>
            </a:pPr>
            <a:r>
              <a:rPr lang="ja-JP" altLang="en-US" sz="2000"/>
              <a:t>・</a:t>
            </a:r>
            <a:r>
              <a:rPr kumimoji="1" lang="ja-JP" altLang="en-US" sz="2000"/>
              <a:t>制御対象：各ロボットの動作を定義</a:t>
            </a:r>
            <a:endParaRPr kumimoji="1" lang="en-US" altLang="ja-JP" sz="2000" dirty="0"/>
          </a:p>
          <a:p>
            <a:pPr marL="0" indent="0">
              <a:buNone/>
            </a:pPr>
            <a:r>
              <a:rPr lang="ja-JP" altLang="en-US" sz="2000"/>
              <a:t>・制御要求：ロボット同士衝突せずに遂行する</a:t>
            </a:r>
            <a:endParaRPr lang="en-US" altLang="ja-JP" sz="2000" dirty="0"/>
          </a:p>
          <a:p>
            <a:pPr marL="0" indent="0">
              <a:buNone/>
            </a:pPr>
            <a:r>
              <a:rPr lang="ja-JP" altLang="en-US" sz="2000"/>
              <a:t>　　　　　　→同時に同じ場所に存在しない</a:t>
            </a:r>
            <a:endParaRPr lang="en-US" altLang="ja-JP" sz="2000" dirty="0"/>
          </a:p>
          <a:p>
            <a:pPr marL="0" indent="0">
              <a:buNone/>
            </a:pPr>
            <a:endParaRPr lang="en-US" altLang="ja-JP" sz="700" dirty="0"/>
          </a:p>
          <a:p>
            <a:pPr marL="0" indent="0">
              <a:buNone/>
            </a:pPr>
            <a:r>
              <a:rPr lang="ja-JP" altLang="en-US" sz="2000"/>
              <a:t>➡︎安全なスーパーバイザ</a:t>
            </a:r>
            <a:endParaRPr lang="en-US" altLang="ja-JP" sz="2000" dirty="0"/>
          </a:p>
        </p:txBody>
      </p:sp>
      <p:sp>
        <p:nvSpPr>
          <p:cNvPr id="12" name="テキスト ボックス 11">
            <a:extLst>
              <a:ext uri="{FF2B5EF4-FFF2-40B4-BE49-F238E27FC236}">
                <a16:creationId xmlns:a16="http://schemas.microsoft.com/office/drawing/2014/main" id="{9F3F8DA9-4C00-AD48-9ADF-425327D5CAEA}"/>
              </a:ext>
            </a:extLst>
          </p:cNvPr>
          <p:cNvSpPr txBox="1"/>
          <p:nvPr/>
        </p:nvSpPr>
        <p:spPr>
          <a:xfrm>
            <a:off x="1393966" y="6159203"/>
            <a:ext cx="2031325" cy="369332"/>
          </a:xfrm>
          <a:prstGeom prst="rect">
            <a:avLst/>
          </a:prstGeom>
          <a:noFill/>
        </p:spPr>
        <p:txBody>
          <a:bodyPr wrap="none" rtlCol="0">
            <a:spAutoFit/>
          </a:bodyPr>
          <a:lstStyle/>
          <a:p>
            <a:r>
              <a:rPr kumimoji="1" lang="ja-JP" altLang="en-US"/>
              <a:t>デッドロック状態</a:t>
            </a:r>
          </a:p>
        </p:txBody>
      </p:sp>
      <p:sp>
        <p:nvSpPr>
          <p:cNvPr id="13" name="正方形/長方形 12">
            <a:extLst>
              <a:ext uri="{FF2B5EF4-FFF2-40B4-BE49-F238E27FC236}">
                <a16:creationId xmlns:a16="http://schemas.microsoft.com/office/drawing/2014/main" id="{3DB14CEB-C366-0B4E-8EFF-1EB007B2B93E}"/>
              </a:ext>
            </a:extLst>
          </p:cNvPr>
          <p:cNvSpPr/>
          <p:nvPr/>
        </p:nvSpPr>
        <p:spPr>
          <a:xfrm>
            <a:off x="3533859" y="5003787"/>
            <a:ext cx="3030070" cy="343923"/>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正方形/長方形 13">
            <a:extLst>
              <a:ext uri="{FF2B5EF4-FFF2-40B4-BE49-F238E27FC236}">
                <a16:creationId xmlns:a16="http://schemas.microsoft.com/office/drawing/2014/main" id="{9B4C5C67-A6D0-4146-9380-B5CCB053F2D6}"/>
              </a:ext>
            </a:extLst>
          </p:cNvPr>
          <p:cNvSpPr/>
          <p:nvPr/>
        </p:nvSpPr>
        <p:spPr>
          <a:xfrm>
            <a:off x="3533859" y="6159203"/>
            <a:ext cx="3030070" cy="317564"/>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矢印: 五方向 27">
            <a:extLst>
              <a:ext uri="{FF2B5EF4-FFF2-40B4-BE49-F238E27FC236}">
                <a16:creationId xmlns:a16="http://schemas.microsoft.com/office/drawing/2014/main" id="{6101FDDD-71D0-BC44-9609-FF6812E2C0DD}"/>
              </a:ext>
            </a:extLst>
          </p:cNvPr>
          <p:cNvSpPr/>
          <p:nvPr/>
        </p:nvSpPr>
        <p:spPr>
          <a:xfrm>
            <a:off x="4189402" y="5449778"/>
            <a:ext cx="609600" cy="434788"/>
          </a:xfrm>
          <a:prstGeom prst="homePlat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矢印: 五方向 28">
            <a:extLst>
              <a:ext uri="{FF2B5EF4-FFF2-40B4-BE49-F238E27FC236}">
                <a16:creationId xmlns:a16="http://schemas.microsoft.com/office/drawing/2014/main" id="{7E853ED5-0BA7-144D-9D6A-8BB1D769A5B4}"/>
              </a:ext>
            </a:extLst>
          </p:cNvPr>
          <p:cNvSpPr/>
          <p:nvPr/>
        </p:nvSpPr>
        <p:spPr>
          <a:xfrm flipH="1">
            <a:off x="5340246" y="5639249"/>
            <a:ext cx="609600" cy="434788"/>
          </a:xfrm>
          <a:prstGeom prst="homePlat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矢印コネクタ 16">
            <a:extLst>
              <a:ext uri="{FF2B5EF4-FFF2-40B4-BE49-F238E27FC236}">
                <a16:creationId xmlns:a16="http://schemas.microsoft.com/office/drawing/2014/main" id="{EDA272C8-944B-334A-B240-788CF1492BD7}"/>
              </a:ext>
            </a:extLst>
          </p:cNvPr>
          <p:cNvCxnSpPr>
            <a:cxnSpLocks/>
          </p:cNvCxnSpPr>
          <p:nvPr/>
        </p:nvCxnSpPr>
        <p:spPr>
          <a:xfrm>
            <a:off x="4799002" y="5530461"/>
            <a:ext cx="402291"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34241592-C79B-6A47-946C-986A6B838FC5}"/>
              </a:ext>
            </a:extLst>
          </p:cNvPr>
          <p:cNvCxnSpPr>
            <a:cxnSpLocks/>
          </p:cNvCxnSpPr>
          <p:nvPr/>
        </p:nvCxnSpPr>
        <p:spPr>
          <a:xfrm rot="10800000">
            <a:off x="4937955" y="6001789"/>
            <a:ext cx="402291"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82B64655-B4A4-4D4A-A988-49B0B75A119A}"/>
              </a:ext>
            </a:extLst>
          </p:cNvPr>
          <p:cNvSpPr txBox="1"/>
          <p:nvPr/>
        </p:nvSpPr>
        <p:spPr>
          <a:xfrm>
            <a:off x="4644641" y="5238235"/>
            <a:ext cx="586628" cy="646331"/>
          </a:xfrm>
          <a:prstGeom prst="rect">
            <a:avLst/>
          </a:prstGeom>
          <a:noFill/>
        </p:spPr>
        <p:txBody>
          <a:bodyPr wrap="square" rtlCol="0">
            <a:spAutoFit/>
          </a:bodyPr>
          <a:lstStyle/>
          <a:p>
            <a:r>
              <a:rPr kumimoji="1" lang="en-US" altLang="ja-JP" sz="3600" b="1" dirty="0"/>
              <a:t>×</a:t>
            </a:r>
            <a:endParaRPr kumimoji="1" lang="ja-JP" altLang="en-US" sz="3600" b="1" dirty="0"/>
          </a:p>
        </p:txBody>
      </p:sp>
      <p:sp>
        <p:nvSpPr>
          <p:cNvPr id="20" name="テキスト ボックス 19">
            <a:extLst>
              <a:ext uri="{FF2B5EF4-FFF2-40B4-BE49-F238E27FC236}">
                <a16:creationId xmlns:a16="http://schemas.microsoft.com/office/drawing/2014/main" id="{E746A069-CC35-FB40-ABE4-182B4D7438B3}"/>
              </a:ext>
            </a:extLst>
          </p:cNvPr>
          <p:cNvSpPr txBox="1"/>
          <p:nvPr/>
        </p:nvSpPr>
        <p:spPr>
          <a:xfrm>
            <a:off x="4853071" y="5713213"/>
            <a:ext cx="586628" cy="646331"/>
          </a:xfrm>
          <a:prstGeom prst="rect">
            <a:avLst/>
          </a:prstGeom>
          <a:noFill/>
        </p:spPr>
        <p:txBody>
          <a:bodyPr wrap="square" rtlCol="0">
            <a:spAutoFit/>
          </a:bodyPr>
          <a:lstStyle/>
          <a:p>
            <a:r>
              <a:rPr kumimoji="1" lang="en-US" altLang="ja-JP" sz="3600" b="1" dirty="0"/>
              <a:t>×</a:t>
            </a:r>
            <a:endParaRPr kumimoji="1" lang="ja-JP" altLang="en-US" sz="3600" b="1" dirty="0"/>
          </a:p>
        </p:txBody>
      </p:sp>
    </p:spTree>
    <p:extLst>
      <p:ext uri="{BB962C8B-B14F-4D97-AF65-F5344CB8AC3E}">
        <p14:creationId xmlns:p14="http://schemas.microsoft.com/office/powerpoint/2010/main" val="3974001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5F91C3-A790-428B-962D-4C9CABA49A2B}"/>
              </a:ext>
            </a:extLst>
          </p:cNvPr>
          <p:cNvSpPr>
            <a:spLocks noGrp="1"/>
          </p:cNvSpPr>
          <p:nvPr>
            <p:ph type="title"/>
          </p:nvPr>
        </p:nvSpPr>
        <p:spPr/>
        <p:txBody>
          <a:bodyPr/>
          <a:lstStyle/>
          <a:p>
            <a:r>
              <a:rPr kumimoji="1" lang="ja-JP" altLang="en-US" b="1" dirty="0"/>
              <a:t>研究目的</a:t>
            </a:r>
          </a:p>
        </p:txBody>
      </p:sp>
      <p:sp>
        <p:nvSpPr>
          <p:cNvPr id="3" name="コンテンツ プレースホルダー 2">
            <a:extLst>
              <a:ext uri="{FF2B5EF4-FFF2-40B4-BE49-F238E27FC236}">
                <a16:creationId xmlns:a16="http://schemas.microsoft.com/office/drawing/2014/main" id="{A6C5FC68-58D3-4184-812E-8C29F2C48C8D}"/>
              </a:ext>
            </a:extLst>
          </p:cNvPr>
          <p:cNvSpPr>
            <a:spLocks noGrp="1"/>
          </p:cNvSpPr>
          <p:nvPr>
            <p:ph idx="1"/>
          </p:nvPr>
        </p:nvSpPr>
        <p:spPr>
          <a:xfrm>
            <a:off x="802639" y="4720805"/>
            <a:ext cx="7538720" cy="1876547"/>
          </a:xfrm>
        </p:spPr>
        <p:txBody>
          <a:bodyPr/>
          <a:lstStyle/>
          <a:p>
            <a:pPr marL="0" indent="0">
              <a:buNone/>
            </a:pPr>
            <a:r>
              <a:rPr kumimoji="1" lang="ja-JP" altLang="en-US" sz="2000" dirty="0"/>
              <a:t>ロボットが作業する倉庫内に，人間も立ち入るとなった場合，</a:t>
            </a:r>
            <a:endParaRPr kumimoji="1" lang="en-US" altLang="ja-JP" sz="2000" dirty="0"/>
          </a:p>
          <a:p>
            <a:pPr marL="0" indent="0">
              <a:buNone/>
            </a:pPr>
            <a:r>
              <a:rPr kumimoji="1" lang="ja-JP" altLang="en-US" sz="2000" dirty="0"/>
              <a:t>人間の絶対的な</a:t>
            </a:r>
            <a:r>
              <a:rPr lang="ja-JP" altLang="en-US" sz="2000" dirty="0"/>
              <a:t>安全を</a:t>
            </a:r>
            <a:r>
              <a:rPr kumimoji="1" lang="ja-JP" altLang="en-US" sz="2000" dirty="0"/>
              <a:t>確保しなければならない．</a:t>
            </a:r>
            <a:endParaRPr kumimoji="1" lang="en-US" altLang="ja-JP" sz="2000" dirty="0"/>
          </a:p>
          <a:p>
            <a:pPr marL="0" indent="0">
              <a:buNone/>
            </a:pPr>
            <a:endParaRPr kumimoji="1" lang="en-US" altLang="ja-JP" sz="2000" dirty="0"/>
          </a:p>
          <a:p>
            <a:pPr marL="0" indent="0">
              <a:buNone/>
            </a:pPr>
            <a:r>
              <a:rPr lang="ja-JP" altLang="en-US" sz="2000" dirty="0"/>
              <a:t>そこで２つの方法を提案します．</a:t>
            </a:r>
            <a:endParaRPr kumimoji="1" lang="ja-JP" altLang="en-US" sz="2000" dirty="0"/>
          </a:p>
        </p:txBody>
      </p:sp>
      <p:sp>
        <p:nvSpPr>
          <p:cNvPr id="4" name="テキスト ボックス 3">
            <a:extLst>
              <a:ext uri="{FF2B5EF4-FFF2-40B4-BE49-F238E27FC236}">
                <a16:creationId xmlns:a16="http://schemas.microsoft.com/office/drawing/2014/main" id="{2422A783-3BF5-4F82-88C2-F644C9F53F3E}"/>
              </a:ext>
            </a:extLst>
          </p:cNvPr>
          <p:cNvSpPr txBox="1"/>
          <p:nvPr/>
        </p:nvSpPr>
        <p:spPr>
          <a:xfrm>
            <a:off x="673100" y="1413074"/>
            <a:ext cx="3416300" cy="677108"/>
          </a:xfrm>
          <a:prstGeom prst="rect">
            <a:avLst/>
          </a:prstGeom>
          <a:noFill/>
          <a:ln>
            <a:solidFill>
              <a:schemeClr val="accent1"/>
            </a:solidFill>
          </a:ln>
        </p:spPr>
        <p:txBody>
          <a:bodyPr wrap="square" rtlCol="0">
            <a:spAutoFit/>
          </a:bodyPr>
          <a:lstStyle/>
          <a:p>
            <a:r>
              <a:rPr lang="ja-JP" altLang="en-US" sz="2000" dirty="0"/>
              <a:t>　　ロボットの強み</a:t>
            </a:r>
            <a:endParaRPr lang="en-US" altLang="ja-JP" sz="2000" dirty="0"/>
          </a:p>
          <a:p>
            <a:r>
              <a:rPr lang="ja-JP" altLang="en-US" dirty="0"/>
              <a:t>（正確性，パワー，スピード）</a:t>
            </a:r>
            <a:endParaRPr kumimoji="1" lang="ja-JP" altLang="en-US" dirty="0"/>
          </a:p>
        </p:txBody>
      </p:sp>
      <p:sp>
        <p:nvSpPr>
          <p:cNvPr id="5" name="テキスト ボックス 4">
            <a:extLst>
              <a:ext uri="{FF2B5EF4-FFF2-40B4-BE49-F238E27FC236}">
                <a16:creationId xmlns:a16="http://schemas.microsoft.com/office/drawing/2014/main" id="{80360B6A-CA93-476D-AEBE-C583CD6EDA8C}"/>
              </a:ext>
            </a:extLst>
          </p:cNvPr>
          <p:cNvSpPr txBox="1"/>
          <p:nvPr/>
        </p:nvSpPr>
        <p:spPr>
          <a:xfrm>
            <a:off x="4826000" y="1413074"/>
            <a:ext cx="3530600" cy="677108"/>
          </a:xfrm>
          <a:prstGeom prst="rect">
            <a:avLst/>
          </a:prstGeom>
          <a:noFill/>
          <a:ln>
            <a:solidFill>
              <a:schemeClr val="accent1"/>
            </a:solidFill>
          </a:ln>
        </p:spPr>
        <p:txBody>
          <a:bodyPr wrap="square" rtlCol="0">
            <a:spAutoFit/>
          </a:bodyPr>
          <a:lstStyle/>
          <a:p>
            <a:r>
              <a:rPr lang="ja-JP" altLang="en-US" sz="2000" dirty="0"/>
              <a:t>　　人間の強み</a:t>
            </a:r>
            <a:endParaRPr lang="en-US" altLang="ja-JP" sz="2000" dirty="0"/>
          </a:p>
          <a:p>
            <a:r>
              <a:rPr lang="ja-JP" altLang="en-US" dirty="0"/>
              <a:t>（手先の器用さ，判断力）</a:t>
            </a:r>
            <a:endParaRPr kumimoji="1" lang="ja-JP" altLang="en-US" dirty="0"/>
          </a:p>
        </p:txBody>
      </p:sp>
      <p:sp>
        <p:nvSpPr>
          <p:cNvPr id="6" name="矢印: 下 5">
            <a:extLst>
              <a:ext uri="{FF2B5EF4-FFF2-40B4-BE49-F238E27FC236}">
                <a16:creationId xmlns:a16="http://schemas.microsoft.com/office/drawing/2014/main" id="{11BBE975-09F9-4288-B3DF-0FACDDCDCAFA}"/>
              </a:ext>
            </a:extLst>
          </p:cNvPr>
          <p:cNvSpPr/>
          <p:nvPr/>
        </p:nvSpPr>
        <p:spPr>
          <a:xfrm>
            <a:off x="3930650" y="2399543"/>
            <a:ext cx="1054100" cy="667782"/>
          </a:xfrm>
          <a:prstGeom prst="downArrow">
            <a:avLst>
              <a:gd name="adj1" fmla="val 50000"/>
              <a:gd name="adj2" fmla="val 36307"/>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加算記号 6">
            <a:extLst>
              <a:ext uri="{FF2B5EF4-FFF2-40B4-BE49-F238E27FC236}">
                <a16:creationId xmlns:a16="http://schemas.microsoft.com/office/drawing/2014/main" id="{BEFA7516-E67D-4BFA-B998-0C102B1D8A2B}"/>
              </a:ext>
            </a:extLst>
          </p:cNvPr>
          <p:cNvSpPr/>
          <p:nvPr/>
        </p:nvSpPr>
        <p:spPr>
          <a:xfrm>
            <a:off x="4140200" y="1422400"/>
            <a:ext cx="635000" cy="667782"/>
          </a:xfrm>
          <a:prstGeom prst="mathPlus">
            <a:avLst>
              <a:gd name="adj1" fmla="val 15520"/>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7F3565A4-B0E9-4B3B-8D82-41AB51CE1C28}"/>
              </a:ext>
            </a:extLst>
          </p:cNvPr>
          <p:cNvSpPr/>
          <p:nvPr/>
        </p:nvSpPr>
        <p:spPr>
          <a:xfrm>
            <a:off x="3732711" y="2507702"/>
            <a:ext cx="1449977" cy="2163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28DC6C8A-17A9-41E2-8A8E-5C335F58793F}"/>
              </a:ext>
            </a:extLst>
          </p:cNvPr>
          <p:cNvSpPr txBox="1"/>
          <p:nvPr/>
        </p:nvSpPr>
        <p:spPr>
          <a:xfrm>
            <a:off x="3494314" y="2399543"/>
            <a:ext cx="2155371" cy="369332"/>
          </a:xfrm>
          <a:prstGeom prst="rect">
            <a:avLst/>
          </a:prstGeom>
          <a:noFill/>
        </p:spPr>
        <p:txBody>
          <a:bodyPr wrap="square" rtlCol="0">
            <a:spAutoFit/>
          </a:bodyPr>
          <a:lstStyle/>
          <a:p>
            <a:r>
              <a:rPr kumimoji="1" lang="en-US" altLang="ja-JP" dirty="0"/>
              <a:t>Human-in-the-loop</a:t>
            </a:r>
            <a:endParaRPr kumimoji="1" lang="ja-JP" altLang="en-US" dirty="0"/>
          </a:p>
        </p:txBody>
      </p:sp>
      <p:sp>
        <p:nvSpPr>
          <p:cNvPr id="10" name="テキスト ボックス 9">
            <a:extLst>
              <a:ext uri="{FF2B5EF4-FFF2-40B4-BE49-F238E27FC236}">
                <a16:creationId xmlns:a16="http://schemas.microsoft.com/office/drawing/2014/main" id="{3720D71C-A4E5-43ED-BAC4-6DBA6BC0767B}"/>
              </a:ext>
            </a:extLst>
          </p:cNvPr>
          <p:cNvSpPr txBox="1"/>
          <p:nvPr/>
        </p:nvSpPr>
        <p:spPr>
          <a:xfrm>
            <a:off x="1660886" y="3309403"/>
            <a:ext cx="5593625" cy="707886"/>
          </a:xfrm>
          <a:prstGeom prst="rect">
            <a:avLst/>
          </a:prstGeom>
          <a:noFill/>
        </p:spPr>
        <p:txBody>
          <a:bodyPr wrap="square" rtlCol="0">
            <a:spAutoFit/>
          </a:bodyPr>
          <a:lstStyle/>
          <a:p>
            <a:pPr algn="ctr"/>
            <a:r>
              <a:rPr lang="ja-JP" altLang="en-US" sz="2000" dirty="0"/>
              <a:t>予期せぬトラブルやロボットには難しいタスク</a:t>
            </a:r>
            <a:endParaRPr lang="en-US" altLang="ja-JP" sz="2000" dirty="0"/>
          </a:p>
          <a:p>
            <a:pPr algn="ctr"/>
            <a:r>
              <a:rPr lang="ja-JP" altLang="en-US" sz="2000" dirty="0"/>
              <a:t>にも対応できるようにする．</a:t>
            </a:r>
            <a:endParaRPr lang="en-US" altLang="ja-JP" sz="2000" dirty="0"/>
          </a:p>
        </p:txBody>
      </p:sp>
    </p:spTree>
    <p:extLst>
      <p:ext uri="{BB962C8B-B14F-4D97-AF65-F5344CB8AC3E}">
        <p14:creationId xmlns:p14="http://schemas.microsoft.com/office/powerpoint/2010/main" val="1245901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879052-0A8E-4AAB-AEC8-6E75311861A3}"/>
              </a:ext>
            </a:extLst>
          </p:cNvPr>
          <p:cNvSpPr>
            <a:spLocks noGrp="1"/>
          </p:cNvSpPr>
          <p:nvPr>
            <p:ph type="title"/>
          </p:nvPr>
        </p:nvSpPr>
        <p:spPr/>
        <p:txBody>
          <a:bodyPr/>
          <a:lstStyle/>
          <a:p>
            <a:r>
              <a:rPr kumimoji="1" lang="ja-JP" altLang="en-US" b="1" dirty="0"/>
              <a:t>安全を確保する方法①</a:t>
            </a:r>
          </a:p>
        </p:txBody>
      </p:sp>
      <p:sp>
        <p:nvSpPr>
          <p:cNvPr id="3" name="コンテンツ プレースホルダー 2">
            <a:extLst>
              <a:ext uri="{FF2B5EF4-FFF2-40B4-BE49-F238E27FC236}">
                <a16:creationId xmlns:a16="http://schemas.microsoft.com/office/drawing/2014/main" id="{32E9EBB8-DEB5-443B-A5F0-4B102E745298}"/>
              </a:ext>
            </a:extLst>
          </p:cNvPr>
          <p:cNvSpPr>
            <a:spLocks noGrp="1"/>
          </p:cNvSpPr>
          <p:nvPr>
            <p:ph idx="1"/>
          </p:nvPr>
        </p:nvSpPr>
        <p:spPr>
          <a:xfrm>
            <a:off x="457200" y="1052738"/>
            <a:ext cx="8229600" cy="2966091"/>
          </a:xfrm>
        </p:spPr>
        <p:txBody>
          <a:bodyPr>
            <a:normAutofit/>
          </a:bodyPr>
          <a:lstStyle/>
          <a:p>
            <a:pPr marL="0" indent="0">
              <a:buNone/>
            </a:pPr>
            <a:endParaRPr kumimoji="1" lang="en-US" altLang="ja-JP" dirty="0"/>
          </a:p>
          <a:p>
            <a:pPr marL="0" indent="0">
              <a:buNone/>
            </a:pPr>
            <a:endParaRPr kumimoji="1" lang="en-US" altLang="ja-JP" dirty="0"/>
          </a:p>
          <a:p>
            <a:pPr marL="0" indent="0">
              <a:buNone/>
            </a:pPr>
            <a:r>
              <a:rPr kumimoji="1" lang="ja-JP" altLang="en-US" dirty="0"/>
              <a:t>■方法</a:t>
            </a:r>
            <a:r>
              <a:rPr kumimoji="1" lang="en-US" altLang="ja-JP" dirty="0"/>
              <a:t>1</a:t>
            </a:r>
          </a:p>
          <a:p>
            <a:pPr marL="0" indent="0">
              <a:buNone/>
            </a:pPr>
            <a:r>
              <a:rPr lang="ja-JP" altLang="en-US" dirty="0"/>
              <a:t>　　</a:t>
            </a:r>
            <a:r>
              <a:rPr lang="en-US" altLang="ja-JP" dirty="0"/>
              <a:t> : </a:t>
            </a:r>
            <a:r>
              <a:rPr lang="ja-JP" altLang="en-US" dirty="0"/>
              <a:t>人間の経路上にロボットを進入させない．</a:t>
            </a:r>
            <a:endParaRPr lang="en-US" altLang="ja-JP" dirty="0"/>
          </a:p>
          <a:p>
            <a:pPr marL="0" indent="0">
              <a:buNone/>
            </a:pPr>
            <a:endParaRPr lang="en-US" altLang="ja-JP" dirty="0"/>
          </a:p>
          <a:p>
            <a:pPr marL="0" indent="0">
              <a:buNone/>
            </a:pPr>
            <a:r>
              <a:rPr lang="ja-JP" altLang="en-US" dirty="0"/>
              <a:t>　ロボットのように厳密な制御はできない．</a:t>
            </a:r>
            <a:endParaRPr lang="en-US" altLang="ja-JP" dirty="0"/>
          </a:p>
          <a:p>
            <a:pPr marL="0" indent="0">
              <a:buNone/>
            </a:pPr>
            <a:r>
              <a:rPr lang="ja-JP" altLang="en-US" dirty="0"/>
              <a:t>　⇨人間の行動を不可制御事象で定義する．</a:t>
            </a:r>
            <a:endParaRPr lang="en-US" altLang="ja-JP" dirty="0"/>
          </a:p>
        </p:txBody>
      </p:sp>
      <p:sp>
        <p:nvSpPr>
          <p:cNvPr id="4" name="テキスト ボックス 3">
            <a:extLst>
              <a:ext uri="{FF2B5EF4-FFF2-40B4-BE49-F238E27FC236}">
                <a16:creationId xmlns:a16="http://schemas.microsoft.com/office/drawing/2014/main" id="{ABE7D26D-8243-41F7-B287-C8CBE251A591}"/>
              </a:ext>
            </a:extLst>
          </p:cNvPr>
          <p:cNvSpPr txBox="1"/>
          <p:nvPr/>
        </p:nvSpPr>
        <p:spPr>
          <a:xfrm>
            <a:off x="724950" y="4301946"/>
            <a:ext cx="7146082" cy="1477328"/>
          </a:xfrm>
          <a:prstGeom prst="rect">
            <a:avLst/>
          </a:prstGeom>
          <a:noFill/>
          <a:ln>
            <a:solidFill>
              <a:srgbClr val="FFC000"/>
            </a:solidFill>
          </a:ln>
        </p:spPr>
        <p:txBody>
          <a:bodyPr wrap="square" rtlCol="0">
            <a:spAutoFit/>
          </a:bodyPr>
          <a:lstStyle/>
          <a:p>
            <a:r>
              <a:rPr kumimoji="1" lang="ja-JP" altLang="en-US" dirty="0"/>
              <a:t>具体的な計算手順</a:t>
            </a:r>
            <a:endParaRPr kumimoji="1" lang="en-US" altLang="ja-JP" dirty="0"/>
          </a:p>
          <a:p>
            <a:pPr marL="342900" indent="-342900">
              <a:buAutoNum type="arabicPeriod"/>
            </a:pPr>
            <a:r>
              <a:rPr kumimoji="1" lang="ja-JP" altLang="en-US" dirty="0"/>
              <a:t>ロボットと</a:t>
            </a:r>
            <a:r>
              <a:rPr lang="ja-JP" altLang="en-US" dirty="0"/>
              <a:t>人間の</a:t>
            </a:r>
            <a:r>
              <a:rPr lang="ja-JP" altLang="en-US"/>
              <a:t>モデルを</a:t>
            </a:r>
            <a:r>
              <a:rPr kumimoji="1" lang="ja-JP" altLang="en-US"/>
              <a:t>作成（最短経路になるように）</a:t>
            </a:r>
            <a:endParaRPr kumimoji="1" lang="en-US" altLang="ja-JP" dirty="0"/>
          </a:p>
          <a:p>
            <a:pPr marL="342900" indent="-342900">
              <a:buAutoNum type="arabicPeriod"/>
            </a:pPr>
            <a:r>
              <a:rPr kumimoji="1" lang="ja-JP" altLang="en-US" dirty="0"/>
              <a:t>制御要求を作成（同時に同じマスに存在しない）</a:t>
            </a:r>
            <a:endParaRPr kumimoji="1" lang="en-US" altLang="ja-JP" dirty="0"/>
          </a:p>
          <a:p>
            <a:pPr marL="342900" indent="-342900">
              <a:buFontTx/>
              <a:buAutoNum type="arabicPeriod"/>
            </a:pPr>
            <a:r>
              <a:rPr lang="ja-JP" altLang="en-US" dirty="0"/>
              <a:t>オートマトンを同期合成し，制御対象を作成</a:t>
            </a:r>
            <a:endParaRPr lang="en-US" altLang="ja-JP" dirty="0"/>
          </a:p>
          <a:p>
            <a:pPr marL="342900" indent="-342900">
              <a:buFontTx/>
              <a:buAutoNum type="arabicPeriod"/>
            </a:pPr>
            <a:r>
              <a:rPr lang="ja-JP" altLang="en-US" dirty="0"/>
              <a:t>制御対象が制御要求を満たすようなスーパーバイザを作成する</a:t>
            </a:r>
            <a:endParaRPr lang="en-US" altLang="ja-JP" dirty="0"/>
          </a:p>
        </p:txBody>
      </p:sp>
      <p:pic>
        <p:nvPicPr>
          <p:cNvPr id="11" name="図 10">
            <a:extLst>
              <a:ext uri="{FF2B5EF4-FFF2-40B4-BE49-F238E27FC236}">
                <a16:creationId xmlns:a16="http://schemas.microsoft.com/office/drawing/2014/main" id="{CA36056A-D524-45C0-BF20-F0CBDD06FE2D}"/>
              </a:ext>
            </a:extLst>
          </p:cNvPr>
          <p:cNvPicPr>
            <a:picLocks noChangeAspect="1"/>
          </p:cNvPicPr>
          <p:nvPr/>
        </p:nvPicPr>
        <p:blipFill rotWithShape="1">
          <a:blip r:embed="rId3">
            <a:extLst>
              <a:ext uri="{28A0092B-C50C-407E-A947-70E740481C1C}">
                <a14:useLocalDpi xmlns:a14="http://schemas.microsoft.com/office/drawing/2010/main" val="0"/>
              </a:ext>
            </a:extLst>
          </a:blip>
          <a:srcRect l="9710" t="8326" r="64928" b="50000"/>
          <a:stretch/>
        </p:blipFill>
        <p:spPr>
          <a:xfrm>
            <a:off x="6085508" y="1475173"/>
            <a:ext cx="2601292" cy="2404338"/>
          </a:xfrm>
          <a:prstGeom prst="rect">
            <a:avLst/>
          </a:prstGeom>
        </p:spPr>
      </p:pic>
      <p:sp>
        <p:nvSpPr>
          <p:cNvPr id="12" name="正方形/長方形 11">
            <a:extLst>
              <a:ext uri="{FF2B5EF4-FFF2-40B4-BE49-F238E27FC236}">
                <a16:creationId xmlns:a16="http://schemas.microsoft.com/office/drawing/2014/main" id="{C72430EB-4B22-4AA3-B87C-5305A0E8D34C}"/>
              </a:ext>
            </a:extLst>
          </p:cNvPr>
          <p:cNvSpPr/>
          <p:nvPr/>
        </p:nvSpPr>
        <p:spPr>
          <a:xfrm>
            <a:off x="6132803" y="3896558"/>
            <a:ext cx="139208" cy="13920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8A400310-C04C-43C8-8D60-919735A70165}"/>
              </a:ext>
            </a:extLst>
          </p:cNvPr>
          <p:cNvSpPr txBox="1"/>
          <p:nvPr/>
        </p:nvSpPr>
        <p:spPr>
          <a:xfrm>
            <a:off x="6224716" y="3862464"/>
            <a:ext cx="2462084" cy="276999"/>
          </a:xfrm>
          <a:prstGeom prst="rect">
            <a:avLst/>
          </a:prstGeom>
          <a:noFill/>
        </p:spPr>
        <p:txBody>
          <a:bodyPr wrap="square" rtlCol="0">
            <a:spAutoFit/>
          </a:bodyPr>
          <a:lstStyle/>
          <a:p>
            <a:r>
              <a:rPr kumimoji="1" lang="ja-JP" altLang="en-US" sz="1200" dirty="0"/>
              <a:t>ロボットの進入を禁止する範囲</a:t>
            </a:r>
          </a:p>
        </p:txBody>
      </p:sp>
    </p:spTree>
    <p:extLst>
      <p:ext uri="{BB962C8B-B14F-4D97-AF65-F5344CB8AC3E}">
        <p14:creationId xmlns:p14="http://schemas.microsoft.com/office/powerpoint/2010/main" val="2120263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resen_1 2021-02-17 02-51-08.mp4" descr="presen_1 2021-02-17 02-51-08.mp4">
            <a:hlinkClick r:id="" action="ppaction://media"/>
            <a:extLst>
              <a:ext uri="{FF2B5EF4-FFF2-40B4-BE49-F238E27FC236}">
                <a16:creationId xmlns:a16="http://schemas.microsoft.com/office/drawing/2014/main" id="{9EA5E2CD-9076-CA44-91BD-62EB79ACFBA8}"/>
              </a:ext>
            </a:extLst>
          </p:cNvPr>
          <p:cNvPicPr>
            <a:picLocks noChangeAspect="1"/>
          </p:cNvPicPr>
          <p:nvPr>
            <a:videoFile r:link="rId1"/>
            <p:extLst>
              <p:ext uri="{DAA4B4D4-6D71-4841-9C94-3DE7FCFB9230}">
                <p14:media xmlns:p14="http://schemas.microsoft.com/office/powerpoint/2010/main" r:embed="rId2">
                  <p14:trim st="1028.2251" end="4007.5573"/>
                </p14:media>
              </p:ext>
            </p:extLst>
          </p:nvPr>
        </p:nvPicPr>
        <p:blipFill rotWithShape="1">
          <a:blip r:embed="rId5"/>
          <a:srcRect l="36975" t="19314" r="7925" b="9936"/>
          <a:stretch>
            <a:fillRect/>
          </a:stretch>
        </p:blipFill>
        <p:spPr>
          <a:xfrm>
            <a:off x="673960" y="2631672"/>
            <a:ext cx="4026158" cy="3217471"/>
          </a:xfrm>
          <a:prstGeom prst="rect">
            <a:avLst/>
          </a:prstGeom>
        </p:spPr>
      </p:pic>
      <p:sp>
        <p:nvSpPr>
          <p:cNvPr id="2" name="タイトル 1">
            <a:extLst>
              <a:ext uri="{FF2B5EF4-FFF2-40B4-BE49-F238E27FC236}">
                <a16:creationId xmlns:a16="http://schemas.microsoft.com/office/drawing/2014/main" id="{D40BE75E-6AEE-4518-8485-978325B4CD8B}"/>
              </a:ext>
            </a:extLst>
          </p:cNvPr>
          <p:cNvSpPr>
            <a:spLocks noGrp="1"/>
          </p:cNvSpPr>
          <p:nvPr>
            <p:ph type="title"/>
          </p:nvPr>
        </p:nvSpPr>
        <p:spPr/>
        <p:txBody>
          <a:bodyPr/>
          <a:lstStyle/>
          <a:p>
            <a:r>
              <a:rPr kumimoji="1" lang="ja-JP" altLang="en-US" b="1"/>
              <a:t>シミュレーション</a:t>
            </a:r>
            <a:r>
              <a:rPr lang="ja-JP" altLang="en-US" b="1"/>
              <a:t>１</a:t>
            </a:r>
            <a:endParaRPr kumimoji="1" lang="ja-JP" altLang="en-US" b="1" dirty="0"/>
          </a:p>
        </p:txBody>
      </p:sp>
      <p:sp>
        <p:nvSpPr>
          <p:cNvPr id="4" name="コンテンツ プレースホルダー 2">
            <a:extLst>
              <a:ext uri="{FF2B5EF4-FFF2-40B4-BE49-F238E27FC236}">
                <a16:creationId xmlns:a16="http://schemas.microsoft.com/office/drawing/2014/main" id="{AA8A9153-4926-4CD4-B998-D0C1B29AE8CE}"/>
              </a:ext>
            </a:extLst>
          </p:cNvPr>
          <p:cNvSpPr txBox="1">
            <a:spLocks/>
          </p:cNvSpPr>
          <p:nvPr/>
        </p:nvSpPr>
        <p:spPr>
          <a:xfrm>
            <a:off x="457200" y="1051200"/>
            <a:ext cx="7561076" cy="1632891"/>
          </a:xfrm>
          <a:prstGeom prst="rect">
            <a:avLst/>
          </a:prstGeom>
        </p:spPr>
        <p:txBody>
          <a:bodyPr vert="horz" lIns="68580" tIns="34291" rIns="68580" bIns="34291"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a:lstStyle>
          <a:p>
            <a:pPr marL="0" indent="0">
              <a:buNone/>
            </a:pPr>
            <a:endParaRPr lang="en-US" altLang="ja-JP" sz="1800" dirty="0"/>
          </a:p>
          <a:p>
            <a:pPr marL="0" indent="0">
              <a:buNone/>
            </a:pPr>
            <a:r>
              <a:rPr lang="ja-JP" altLang="en-US" sz="1800"/>
              <a:t>ロボットの積荷を人間が手伝う場合</a:t>
            </a:r>
            <a:endParaRPr lang="en-US" altLang="ja-JP" sz="1800" dirty="0"/>
          </a:p>
          <a:p>
            <a:pPr marL="0" indent="0">
              <a:buNone/>
            </a:pPr>
            <a:r>
              <a:rPr lang="ja-JP" altLang="en-US" sz="1800"/>
              <a:t>（方法</a:t>
            </a:r>
            <a:r>
              <a:rPr lang="en-US" altLang="ja-JP" sz="1800" dirty="0"/>
              <a:t>1</a:t>
            </a:r>
            <a:r>
              <a:rPr lang="ja-JP" altLang="en-US" sz="1800"/>
              <a:t>：人間の経路上にロボットを進入させない）</a:t>
            </a:r>
            <a:endParaRPr lang="en-US" altLang="ja-JP" sz="1800" dirty="0"/>
          </a:p>
          <a:p>
            <a:pPr marL="0" indent="0">
              <a:buNone/>
            </a:pPr>
            <a:endParaRPr lang="en-US" altLang="ja-JP" sz="1800" dirty="0"/>
          </a:p>
        </p:txBody>
      </p:sp>
      <p:sp>
        <p:nvSpPr>
          <p:cNvPr id="7" name="コンテンツ プレースホルダー 2">
            <a:extLst>
              <a:ext uri="{FF2B5EF4-FFF2-40B4-BE49-F238E27FC236}">
                <a16:creationId xmlns:a16="http://schemas.microsoft.com/office/drawing/2014/main" id="{C68FCEAC-C83E-4AE9-BDF7-1E3B1B642FEF}"/>
              </a:ext>
            </a:extLst>
          </p:cNvPr>
          <p:cNvSpPr txBox="1">
            <a:spLocks/>
          </p:cNvSpPr>
          <p:nvPr/>
        </p:nvSpPr>
        <p:spPr>
          <a:xfrm>
            <a:off x="5799728" y="2378499"/>
            <a:ext cx="2887072" cy="4120829"/>
          </a:xfrm>
          <a:prstGeom prst="rect">
            <a:avLst/>
          </a:prstGeom>
        </p:spPr>
        <p:txBody>
          <a:bodyPr vert="horz" lIns="68580" tIns="34291" rIns="68580" bIns="34291" rtlCol="0">
            <a:normAutofit/>
          </a:bodyPr>
          <a:lstStyle>
            <a:lvl1pPr marL="342900" indent="-3429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2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marL="0" indent="0">
              <a:buNone/>
            </a:pPr>
            <a:r>
              <a:rPr lang="ja-JP" altLang="en-US" sz="1800" dirty="0"/>
              <a:t>商品が置いてある棚</a:t>
            </a:r>
            <a:endParaRPr lang="en-US" altLang="ja-JP" sz="1800" dirty="0"/>
          </a:p>
          <a:p>
            <a:pPr marL="0" indent="0">
              <a:buNone/>
            </a:pPr>
            <a:r>
              <a:rPr lang="ja-JP" altLang="en-US" sz="1800" dirty="0"/>
              <a:t>ロボット</a:t>
            </a:r>
            <a:r>
              <a:rPr lang="en-US" altLang="ja-JP" sz="1800" dirty="0"/>
              <a:t>G1</a:t>
            </a:r>
          </a:p>
          <a:p>
            <a:pPr marL="0" indent="0">
              <a:buNone/>
            </a:pPr>
            <a:r>
              <a:rPr lang="ja-JP" altLang="en-US" sz="1800" dirty="0"/>
              <a:t>ロボット</a:t>
            </a:r>
            <a:r>
              <a:rPr lang="en-US" altLang="ja-JP" sz="1800" dirty="0"/>
              <a:t>G2</a:t>
            </a:r>
          </a:p>
          <a:p>
            <a:pPr marL="0" indent="0">
              <a:buNone/>
            </a:pPr>
            <a:r>
              <a:rPr lang="ja-JP" altLang="en-US" sz="1800" dirty="0"/>
              <a:t>人間</a:t>
            </a:r>
            <a:endParaRPr lang="en-US" altLang="ja-JP" sz="1800" dirty="0"/>
          </a:p>
          <a:p>
            <a:pPr marL="0" indent="0">
              <a:buNone/>
            </a:pPr>
            <a:r>
              <a:rPr lang="en-US" altLang="ja-JP" sz="1800" dirty="0"/>
              <a:t>G1</a:t>
            </a:r>
            <a:r>
              <a:rPr lang="ja-JP" altLang="en-US" sz="1800" dirty="0"/>
              <a:t>が積む荷物</a:t>
            </a:r>
            <a:endParaRPr lang="en-US" altLang="ja-JP" sz="1800" dirty="0"/>
          </a:p>
          <a:p>
            <a:pPr marL="0" indent="0">
              <a:buNone/>
            </a:pPr>
            <a:r>
              <a:rPr lang="en-US" altLang="ja-JP" sz="1800" dirty="0"/>
              <a:t>(</a:t>
            </a:r>
            <a:r>
              <a:rPr lang="ja-JP" altLang="en-US" sz="1800" dirty="0"/>
              <a:t>人間の助けが必要</a:t>
            </a:r>
            <a:r>
              <a:rPr lang="en-US" altLang="ja-JP" sz="1800" dirty="0"/>
              <a:t>)</a:t>
            </a:r>
          </a:p>
          <a:p>
            <a:pPr marL="0" indent="0">
              <a:buNone/>
            </a:pPr>
            <a:r>
              <a:rPr lang="en-US" altLang="ja-JP" sz="1800" dirty="0"/>
              <a:t>G2</a:t>
            </a:r>
            <a:r>
              <a:rPr lang="ja-JP" altLang="en-US" sz="1800" dirty="0"/>
              <a:t>が積む荷物</a:t>
            </a:r>
            <a:endParaRPr lang="en-US" altLang="ja-JP" sz="1800" dirty="0"/>
          </a:p>
          <a:p>
            <a:pPr marL="0" indent="0">
              <a:buNone/>
            </a:pPr>
            <a:r>
              <a:rPr lang="en-US" altLang="ja-JP" sz="1800" dirty="0"/>
              <a:t>G1</a:t>
            </a:r>
            <a:r>
              <a:rPr lang="ja-JP" altLang="en-US" sz="1800" dirty="0"/>
              <a:t>のゴール</a:t>
            </a:r>
            <a:endParaRPr lang="en-US" altLang="ja-JP" sz="1800" dirty="0"/>
          </a:p>
          <a:p>
            <a:pPr marL="0" indent="0">
              <a:buNone/>
            </a:pPr>
            <a:r>
              <a:rPr lang="en-US" altLang="ja-JP" sz="1800" dirty="0"/>
              <a:t>G2</a:t>
            </a:r>
            <a:r>
              <a:rPr lang="ja-JP" altLang="en-US" sz="1800" dirty="0"/>
              <a:t>のゴール</a:t>
            </a:r>
            <a:endParaRPr lang="en-US" altLang="ja-JP" sz="1800" dirty="0"/>
          </a:p>
          <a:p>
            <a:pPr marL="0" indent="0">
              <a:buNone/>
            </a:pPr>
            <a:r>
              <a:rPr lang="ja-JP" altLang="en-US" sz="1600"/>
              <a:t>人はこの場所で積み込みする</a:t>
            </a:r>
            <a:endParaRPr lang="en-US" altLang="ja-JP" sz="1600" dirty="0"/>
          </a:p>
          <a:p>
            <a:pPr marL="0" indent="0">
              <a:buNone/>
            </a:pPr>
            <a:r>
              <a:rPr lang="ja-JP" altLang="en-US" sz="1800" dirty="0"/>
              <a:t>ロボットの進入禁止エリア</a:t>
            </a:r>
            <a:endParaRPr lang="en-US" altLang="ja-JP" sz="1800" dirty="0"/>
          </a:p>
        </p:txBody>
      </p:sp>
      <p:sp>
        <p:nvSpPr>
          <p:cNvPr id="9" name="フローチャート: 結合子 8">
            <a:extLst>
              <a:ext uri="{FF2B5EF4-FFF2-40B4-BE49-F238E27FC236}">
                <a16:creationId xmlns:a16="http://schemas.microsoft.com/office/drawing/2014/main" id="{77F3C14C-717B-4A16-9903-CBE5F2946CEA}"/>
              </a:ext>
            </a:extLst>
          </p:cNvPr>
          <p:cNvSpPr/>
          <p:nvPr/>
        </p:nvSpPr>
        <p:spPr>
          <a:xfrm>
            <a:off x="5629321" y="2785603"/>
            <a:ext cx="135000" cy="135000"/>
          </a:xfrm>
          <a:prstGeom prst="flowChartConnector">
            <a:avLst/>
          </a:prstGeom>
          <a:solidFill>
            <a:srgbClr val="332ADE"/>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0" name="フローチャート: 結合子 9">
            <a:extLst>
              <a:ext uri="{FF2B5EF4-FFF2-40B4-BE49-F238E27FC236}">
                <a16:creationId xmlns:a16="http://schemas.microsoft.com/office/drawing/2014/main" id="{6480F788-E075-4919-BB8E-1A2AC8F87069}"/>
              </a:ext>
            </a:extLst>
          </p:cNvPr>
          <p:cNvSpPr/>
          <p:nvPr/>
        </p:nvSpPr>
        <p:spPr>
          <a:xfrm>
            <a:off x="5624837" y="3123103"/>
            <a:ext cx="135000" cy="135000"/>
          </a:xfrm>
          <a:prstGeom prst="flowChartConnector">
            <a:avLst/>
          </a:prstGeom>
          <a:solidFill>
            <a:srgbClr val="00B050"/>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1" name="楕円 10">
            <a:extLst>
              <a:ext uri="{FF2B5EF4-FFF2-40B4-BE49-F238E27FC236}">
                <a16:creationId xmlns:a16="http://schemas.microsoft.com/office/drawing/2014/main" id="{7B04C7C8-7829-4E61-ACEF-825A60B6625B}"/>
              </a:ext>
            </a:extLst>
          </p:cNvPr>
          <p:cNvSpPr/>
          <p:nvPr/>
        </p:nvSpPr>
        <p:spPr>
          <a:xfrm>
            <a:off x="5579799" y="5017655"/>
            <a:ext cx="249664" cy="251100"/>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2" name="楕円 11">
            <a:extLst>
              <a:ext uri="{FF2B5EF4-FFF2-40B4-BE49-F238E27FC236}">
                <a16:creationId xmlns:a16="http://schemas.microsoft.com/office/drawing/2014/main" id="{2EC9BA73-EDE3-4575-A3E8-54028B8EE6E9}"/>
              </a:ext>
            </a:extLst>
          </p:cNvPr>
          <p:cNvSpPr/>
          <p:nvPr/>
        </p:nvSpPr>
        <p:spPr>
          <a:xfrm>
            <a:off x="5574111" y="4702168"/>
            <a:ext cx="249664" cy="251100"/>
          </a:xfrm>
          <a:prstGeom prst="ellipse">
            <a:avLst/>
          </a:prstGeom>
          <a:noFill/>
          <a:ln w="38100">
            <a:solidFill>
              <a:srgbClr val="332A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sz="1351"/>
          </a:p>
        </p:txBody>
      </p:sp>
      <p:sp>
        <p:nvSpPr>
          <p:cNvPr id="15" name="直方体 14">
            <a:extLst>
              <a:ext uri="{FF2B5EF4-FFF2-40B4-BE49-F238E27FC236}">
                <a16:creationId xmlns:a16="http://schemas.microsoft.com/office/drawing/2014/main" id="{B19A2EDE-E80B-400C-BFBB-C25434915C8A}"/>
              </a:ext>
            </a:extLst>
          </p:cNvPr>
          <p:cNvSpPr/>
          <p:nvPr/>
        </p:nvSpPr>
        <p:spPr>
          <a:xfrm>
            <a:off x="5598778" y="4395371"/>
            <a:ext cx="211704" cy="211704"/>
          </a:xfrm>
          <a:prstGeom prst="cube">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16" name="直方体 15">
            <a:extLst>
              <a:ext uri="{FF2B5EF4-FFF2-40B4-BE49-F238E27FC236}">
                <a16:creationId xmlns:a16="http://schemas.microsoft.com/office/drawing/2014/main" id="{BFFA0F47-50D1-49BF-BD6F-814DAC6C5502}"/>
              </a:ext>
            </a:extLst>
          </p:cNvPr>
          <p:cNvSpPr/>
          <p:nvPr/>
        </p:nvSpPr>
        <p:spPr>
          <a:xfrm>
            <a:off x="5602865" y="3760799"/>
            <a:ext cx="211704" cy="211704"/>
          </a:xfrm>
          <a:prstGeom prst="cube">
            <a:avLst/>
          </a:prstGeom>
          <a:solidFill>
            <a:srgbClr val="332ADE"/>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1" rIns="68580" bIns="34291" numCol="1" spcCol="0" rtlCol="0" fromWordArt="0" anchor="ctr" anchorCtr="0" forceAA="0" compatLnSpc="1">
            <a:prstTxWarp prst="textNoShape">
              <a:avLst/>
            </a:prstTxWarp>
            <a:noAutofit/>
          </a:bodyPr>
          <a:lstStyle/>
          <a:p>
            <a:pPr algn="ctr"/>
            <a:endParaRPr lang="ja-JP" altLang="en-US" sz="1351"/>
          </a:p>
        </p:txBody>
      </p:sp>
      <p:sp>
        <p:nvSpPr>
          <p:cNvPr id="17" name="ひし形 16">
            <a:extLst>
              <a:ext uri="{FF2B5EF4-FFF2-40B4-BE49-F238E27FC236}">
                <a16:creationId xmlns:a16="http://schemas.microsoft.com/office/drawing/2014/main" id="{C5C9149F-28DB-4B95-A250-1C1690119BF6}"/>
              </a:ext>
            </a:extLst>
          </p:cNvPr>
          <p:cNvSpPr/>
          <p:nvPr/>
        </p:nvSpPr>
        <p:spPr>
          <a:xfrm>
            <a:off x="5612257" y="3389165"/>
            <a:ext cx="187471" cy="222260"/>
          </a:xfrm>
          <a:prstGeom prst="diamond">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正方形/長方形 22">
            <a:extLst>
              <a:ext uri="{FF2B5EF4-FFF2-40B4-BE49-F238E27FC236}">
                <a16:creationId xmlns:a16="http://schemas.microsoft.com/office/drawing/2014/main" id="{24F36098-6188-4F61-A666-8AB0C27AF1C6}"/>
              </a:ext>
            </a:extLst>
          </p:cNvPr>
          <p:cNvSpPr/>
          <p:nvPr/>
        </p:nvSpPr>
        <p:spPr>
          <a:xfrm>
            <a:off x="5611541" y="5708319"/>
            <a:ext cx="203200" cy="203200"/>
          </a:xfrm>
          <a:prstGeom prst="rect">
            <a:avLst/>
          </a:prstGeom>
          <a:solidFill>
            <a:srgbClr val="FF0000">
              <a:alpha val="3882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C0473453-0048-45FC-AB37-58A0AFCF1A62}"/>
              </a:ext>
            </a:extLst>
          </p:cNvPr>
          <p:cNvSpPr/>
          <p:nvPr/>
        </p:nvSpPr>
        <p:spPr>
          <a:xfrm>
            <a:off x="5336481" y="2410510"/>
            <a:ext cx="2286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正方形/長方形 18">
            <a:extLst>
              <a:ext uri="{FF2B5EF4-FFF2-40B4-BE49-F238E27FC236}">
                <a16:creationId xmlns:a16="http://schemas.microsoft.com/office/drawing/2014/main" id="{591DDD8B-74AB-4C9C-8FC7-EA4F2D5C651B}"/>
              </a:ext>
            </a:extLst>
          </p:cNvPr>
          <p:cNvSpPr/>
          <p:nvPr/>
        </p:nvSpPr>
        <p:spPr>
          <a:xfrm>
            <a:off x="5563589" y="2410510"/>
            <a:ext cx="228600" cy="22860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5C2CB6E3-AC00-E644-B634-550562D8281E}"/>
              </a:ext>
            </a:extLst>
          </p:cNvPr>
          <p:cNvSpPr txBox="1"/>
          <p:nvPr/>
        </p:nvSpPr>
        <p:spPr>
          <a:xfrm>
            <a:off x="641799" y="5388299"/>
            <a:ext cx="1441420" cy="523220"/>
          </a:xfrm>
          <a:prstGeom prst="rect">
            <a:avLst/>
          </a:prstGeom>
          <a:noFill/>
        </p:spPr>
        <p:txBody>
          <a:bodyPr wrap="none" rtlCol="0">
            <a:spAutoFit/>
          </a:bodyPr>
          <a:lstStyle/>
          <a:p>
            <a:r>
              <a:rPr kumimoji="1" lang="ja-JP" altLang="en-US" sz="1400"/>
              <a:t>搬出場所</a:t>
            </a:r>
            <a:endParaRPr kumimoji="1" lang="en-US" altLang="ja-JP" sz="1400" dirty="0"/>
          </a:p>
          <a:p>
            <a:r>
              <a:rPr lang="ja-JP" altLang="en-US" sz="1400"/>
              <a:t>人間の待機場所</a:t>
            </a:r>
          </a:p>
        </p:txBody>
      </p:sp>
      <p:sp>
        <p:nvSpPr>
          <p:cNvPr id="8" name="テキスト ボックス 7">
            <a:extLst>
              <a:ext uri="{FF2B5EF4-FFF2-40B4-BE49-F238E27FC236}">
                <a16:creationId xmlns:a16="http://schemas.microsoft.com/office/drawing/2014/main" id="{8D495984-E8C1-3948-86E4-178148F1969B}"/>
              </a:ext>
            </a:extLst>
          </p:cNvPr>
          <p:cNvSpPr txBox="1"/>
          <p:nvPr/>
        </p:nvSpPr>
        <p:spPr>
          <a:xfrm>
            <a:off x="710153" y="2631672"/>
            <a:ext cx="1800493" cy="307777"/>
          </a:xfrm>
          <a:prstGeom prst="rect">
            <a:avLst/>
          </a:prstGeom>
          <a:noFill/>
        </p:spPr>
        <p:txBody>
          <a:bodyPr wrap="none" rtlCol="0">
            <a:spAutoFit/>
          </a:bodyPr>
          <a:lstStyle/>
          <a:p>
            <a:r>
              <a:rPr kumimoji="1" lang="ja-JP" altLang="en-US" sz="1400"/>
              <a:t>ロボットの待機場所</a:t>
            </a:r>
          </a:p>
        </p:txBody>
      </p:sp>
      <p:sp>
        <p:nvSpPr>
          <p:cNvPr id="14" name="三角形 13">
            <a:extLst>
              <a:ext uri="{FF2B5EF4-FFF2-40B4-BE49-F238E27FC236}">
                <a16:creationId xmlns:a16="http://schemas.microsoft.com/office/drawing/2014/main" id="{261BC60E-1ABD-E942-8011-9FE41999D02F}"/>
              </a:ext>
            </a:extLst>
          </p:cNvPr>
          <p:cNvSpPr/>
          <p:nvPr/>
        </p:nvSpPr>
        <p:spPr>
          <a:xfrm rot="5400000">
            <a:off x="5617973" y="5370495"/>
            <a:ext cx="211705" cy="221461"/>
          </a:xfrm>
          <a:prstGeom prst="triangl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798786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854"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B6AF65-8FFD-4FC3-92A8-69A063390A16}"/>
              </a:ext>
            </a:extLst>
          </p:cNvPr>
          <p:cNvSpPr>
            <a:spLocks noGrp="1"/>
          </p:cNvSpPr>
          <p:nvPr>
            <p:ph type="title"/>
          </p:nvPr>
        </p:nvSpPr>
        <p:spPr/>
        <p:txBody>
          <a:bodyPr/>
          <a:lstStyle/>
          <a:p>
            <a:r>
              <a:rPr kumimoji="1" lang="ja-JP" altLang="en-US" b="1" dirty="0"/>
              <a:t>安全を確保する方法②</a:t>
            </a:r>
          </a:p>
        </p:txBody>
      </p:sp>
      <p:sp>
        <p:nvSpPr>
          <p:cNvPr id="6" name="コンテンツ プレースホルダー 2">
            <a:extLst>
              <a:ext uri="{FF2B5EF4-FFF2-40B4-BE49-F238E27FC236}">
                <a16:creationId xmlns:a16="http://schemas.microsoft.com/office/drawing/2014/main" id="{1CF8AFF8-02E1-4869-9DC0-9F35C96CA420}"/>
              </a:ext>
            </a:extLst>
          </p:cNvPr>
          <p:cNvSpPr>
            <a:spLocks noGrp="1"/>
          </p:cNvSpPr>
          <p:nvPr>
            <p:ph idx="1"/>
          </p:nvPr>
        </p:nvSpPr>
        <p:spPr>
          <a:xfrm>
            <a:off x="457200" y="1052739"/>
            <a:ext cx="8229600" cy="3713994"/>
          </a:xfrm>
        </p:spPr>
        <p:txBody>
          <a:bodyPr>
            <a:normAutofit/>
          </a:bodyPr>
          <a:lstStyle/>
          <a:p>
            <a:pPr marL="0" indent="0">
              <a:buNone/>
            </a:pPr>
            <a:endParaRPr lang="en-US" altLang="ja-JP" dirty="0"/>
          </a:p>
          <a:p>
            <a:pPr marL="0" indent="0">
              <a:buNone/>
            </a:pPr>
            <a:endParaRPr lang="en-US" altLang="ja-JP" dirty="0"/>
          </a:p>
          <a:p>
            <a:pPr marL="0" indent="0">
              <a:buNone/>
            </a:pPr>
            <a:r>
              <a:rPr lang="ja-JP" altLang="en-US"/>
              <a:t>■方法</a:t>
            </a:r>
            <a:r>
              <a:rPr lang="en-US" altLang="ja-JP" dirty="0"/>
              <a:t>2</a:t>
            </a:r>
            <a:r>
              <a:rPr lang="ja-JP" altLang="en-US"/>
              <a:t> </a:t>
            </a:r>
            <a:endParaRPr lang="en-US" altLang="ja-JP" dirty="0"/>
          </a:p>
          <a:p>
            <a:pPr marL="0" indent="0">
              <a:buNone/>
            </a:pPr>
            <a:r>
              <a:rPr lang="ja-JP" altLang="en-US"/>
              <a:t>　　：ロボットが人間に一定の距離以上近づかない．</a:t>
            </a:r>
            <a:endParaRPr lang="en-US" altLang="ja-JP" dirty="0"/>
          </a:p>
          <a:p>
            <a:pPr marL="0" indent="0">
              <a:buNone/>
            </a:pPr>
            <a:r>
              <a:rPr lang="ja-JP" altLang="en-US"/>
              <a:t>　　　（進入を禁止する範囲を動的に変化させる．）</a:t>
            </a:r>
            <a:endParaRPr lang="en-US" altLang="ja-JP" dirty="0"/>
          </a:p>
          <a:p>
            <a:pPr marL="0" indent="0">
              <a:buNone/>
            </a:pPr>
            <a:endParaRPr lang="en-US" altLang="ja-JP" dirty="0"/>
          </a:p>
          <a:p>
            <a:pPr marL="0" indent="0">
              <a:buNone/>
            </a:pPr>
            <a:r>
              <a:rPr lang="ja-JP" altLang="en-US"/>
              <a:t>　・制御要求を拡張する．</a:t>
            </a:r>
            <a:endParaRPr lang="en-US" altLang="ja-JP" dirty="0"/>
          </a:p>
          <a:p>
            <a:pPr marL="0" indent="0">
              <a:buNone/>
            </a:pPr>
            <a:endParaRPr lang="en-US" altLang="ja-JP" dirty="0"/>
          </a:p>
          <a:p>
            <a:pPr marL="0" indent="0">
              <a:buNone/>
            </a:pPr>
            <a:r>
              <a:rPr lang="ja-JP" altLang="en-US"/>
              <a:t>　人間とロボットが近づく距離を変数で置く．</a:t>
            </a:r>
            <a:endParaRPr lang="en-US" altLang="ja-JP" dirty="0"/>
          </a:p>
          <a:p>
            <a:pPr marL="0" indent="0">
              <a:buNone/>
            </a:pPr>
            <a:r>
              <a:rPr lang="ja-JP" altLang="en-US"/>
              <a:t>→様々なロボットや倉庫に対応可能になる．</a:t>
            </a:r>
            <a:endParaRPr lang="en-US" altLang="ja-JP" dirty="0"/>
          </a:p>
        </p:txBody>
      </p:sp>
      <p:sp>
        <p:nvSpPr>
          <p:cNvPr id="10" name="正方形/長方形 9">
            <a:extLst>
              <a:ext uri="{FF2B5EF4-FFF2-40B4-BE49-F238E27FC236}">
                <a16:creationId xmlns:a16="http://schemas.microsoft.com/office/drawing/2014/main" id="{CF51D679-6A6E-4CD4-A7AD-5401C56932A4}"/>
              </a:ext>
            </a:extLst>
          </p:cNvPr>
          <p:cNvSpPr/>
          <p:nvPr/>
        </p:nvSpPr>
        <p:spPr>
          <a:xfrm>
            <a:off x="6271951" y="4437558"/>
            <a:ext cx="139208" cy="13920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8A603960-7BA1-4EDC-8EEE-FBC6EF2FE69F}"/>
              </a:ext>
            </a:extLst>
          </p:cNvPr>
          <p:cNvSpPr txBox="1"/>
          <p:nvPr/>
        </p:nvSpPr>
        <p:spPr>
          <a:xfrm>
            <a:off x="6363864" y="4403464"/>
            <a:ext cx="2462084" cy="276999"/>
          </a:xfrm>
          <a:prstGeom prst="rect">
            <a:avLst/>
          </a:prstGeom>
          <a:noFill/>
        </p:spPr>
        <p:txBody>
          <a:bodyPr wrap="square" rtlCol="0">
            <a:spAutoFit/>
          </a:bodyPr>
          <a:lstStyle/>
          <a:p>
            <a:r>
              <a:rPr kumimoji="1" lang="ja-JP" altLang="en-US" sz="1200" dirty="0"/>
              <a:t>ロボットの進入を禁止する範囲</a:t>
            </a:r>
          </a:p>
        </p:txBody>
      </p:sp>
      <p:sp>
        <p:nvSpPr>
          <p:cNvPr id="8" name="テキスト ボックス 7">
            <a:extLst>
              <a:ext uri="{FF2B5EF4-FFF2-40B4-BE49-F238E27FC236}">
                <a16:creationId xmlns:a16="http://schemas.microsoft.com/office/drawing/2014/main" id="{55D0241E-BABB-4ABF-B014-DE6D80F742E0}"/>
              </a:ext>
            </a:extLst>
          </p:cNvPr>
          <p:cNvSpPr txBox="1"/>
          <p:nvPr/>
        </p:nvSpPr>
        <p:spPr>
          <a:xfrm>
            <a:off x="768962" y="4885865"/>
            <a:ext cx="7146082" cy="1477328"/>
          </a:xfrm>
          <a:prstGeom prst="rect">
            <a:avLst/>
          </a:prstGeom>
          <a:noFill/>
          <a:ln>
            <a:solidFill>
              <a:srgbClr val="FFC000"/>
            </a:solidFill>
          </a:ln>
        </p:spPr>
        <p:txBody>
          <a:bodyPr wrap="square" rtlCol="0">
            <a:spAutoFit/>
          </a:bodyPr>
          <a:lstStyle/>
          <a:p>
            <a:r>
              <a:rPr kumimoji="1" lang="ja-JP" altLang="en-US" dirty="0"/>
              <a:t>具体的な計算手順</a:t>
            </a:r>
            <a:endParaRPr kumimoji="1" lang="en-US" altLang="ja-JP" dirty="0"/>
          </a:p>
          <a:p>
            <a:pPr marL="342900" indent="-342900">
              <a:buAutoNum type="arabicPeriod"/>
            </a:pPr>
            <a:r>
              <a:rPr kumimoji="1" lang="ja-JP" altLang="en-US" dirty="0"/>
              <a:t>ロボットと</a:t>
            </a:r>
            <a:r>
              <a:rPr lang="ja-JP" altLang="en-US" dirty="0"/>
              <a:t>人間のモデルを</a:t>
            </a:r>
            <a:r>
              <a:rPr kumimoji="1" lang="ja-JP" altLang="en-US" dirty="0"/>
              <a:t>作成</a:t>
            </a:r>
            <a:endParaRPr kumimoji="1" lang="en-US" altLang="ja-JP" dirty="0"/>
          </a:p>
          <a:p>
            <a:pPr marL="342900" indent="-342900">
              <a:buAutoNum type="arabicPeriod"/>
            </a:pPr>
            <a:r>
              <a:rPr kumimoji="1" lang="ja-JP" altLang="en-US" dirty="0"/>
              <a:t>制御要求を作成（同時に同じマス＋人間の周りに存在しない）</a:t>
            </a:r>
            <a:endParaRPr kumimoji="1" lang="en-US" altLang="ja-JP" dirty="0"/>
          </a:p>
          <a:p>
            <a:pPr marL="342900" indent="-342900">
              <a:buFontTx/>
              <a:buAutoNum type="arabicPeriod"/>
            </a:pPr>
            <a:r>
              <a:rPr lang="ja-JP" altLang="en-US" dirty="0"/>
              <a:t>オートマトンを同期合成し，制御対象を作成</a:t>
            </a:r>
            <a:endParaRPr lang="en-US" altLang="ja-JP" dirty="0"/>
          </a:p>
          <a:p>
            <a:pPr marL="342900" indent="-342900">
              <a:buFontTx/>
              <a:buAutoNum type="arabicPeriod"/>
            </a:pPr>
            <a:r>
              <a:rPr lang="ja-JP" altLang="en-US" dirty="0"/>
              <a:t>制御対象が制御要求を満たすようなスーパーバイザを作成する</a:t>
            </a:r>
            <a:endParaRPr lang="en-US" altLang="ja-JP" dirty="0"/>
          </a:p>
        </p:txBody>
      </p:sp>
      <p:pic>
        <p:nvPicPr>
          <p:cNvPr id="4" name="図 3" descr="グラフィカル ユーザー インターフェイス, アプリケーション, Word, PowerPoint&#10;&#10;自動的に生成された説明">
            <a:extLst>
              <a:ext uri="{FF2B5EF4-FFF2-40B4-BE49-F238E27FC236}">
                <a16:creationId xmlns:a16="http://schemas.microsoft.com/office/drawing/2014/main" id="{57A775F1-C59D-4181-9E02-F79D6F39D579}"/>
              </a:ext>
            </a:extLst>
          </p:cNvPr>
          <p:cNvPicPr>
            <a:picLocks noChangeAspect="1"/>
          </p:cNvPicPr>
          <p:nvPr/>
        </p:nvPicPr>
        <p:blipFill rotWithShape="1">
          <a:blip r:embed="rId3">
            <a:extLst>
              <a:ext uri="{28A0092B-C50C-407E-A947-70E740481C1C}">
                <a14:useLocalDpi xmlns:a14="http://schemas.microsoft.com/office/drawing/2010/main" val="0"/>
              </a:ext>
            </a:extLst>
          </a:blip>
          <a:srcRect l="29137" t="23101" r="40942" b="29307"/>
          <a:stretch/>
        </p:blipFill>
        <p:spPr>
          <a:xfrm>
            <a:off x="6089948" y="1885861"/>
            <a:ext cx="2736000" cy="2448000"/>
          </a:xfrm>
          <a:prstGeom prst="rect">
            <a:avLst/>
          </a:prstGeom>
        </p:spPr>
      </p:pic>
      <p:sp>
        <p:nvSpPr>
          <p:cNvPr id="5" name="テキスト ボックス 4">
            <a:extLst>
              <a:ext uri="{FF2B5EF4-FFF2-40B4-BE49-F238E27FC236}">
                <a16:creationId xmlns:a16="http://schemas.microsoft.com/office/drawing/2014/main" id="{8D6C2A3C-C4AA-4D3B-A464-54CC4565E62E}"/>
              </a:ext>
            </a:extLst>
          </p:cNvPr>
          <p:cNvSpPr txBox="1"/>
          <p:nvPr/>
        </p:nvSpPr>
        <p:spPr>
          <a:xfrm>
            <a:off x="6958636" y="1578084"/>
            <a:ext cx="1272540" cy="307777"/>
          </a:xfrm>
          <a:prstGeom prst="rect">
            <a:avLst/>
          </a:prstGeom>
          <a:noFill/>
        </p:spPr>
        <p:txBody>
          <a:bodyPr wrap="square" rtlCol="0">
            <a:spAutoFit/>
          </a:bodyPr>
          <a:lstStyle/>
          <a:p>
            <a:r>
              <a:rPr kumimoji="1" lang="en-US" altLang="ja-JP" sz="1400" i="1" dirty="0"/>
              <a:t>d</a:t>
            </a:r>
            <a:r>
              <a:rPr lang="en-US" altLang="ja-JP" sz="1400" i="1" dirty="0"/>
              <a:t>=</a:t>
            </a:r>
            <a:r>
              <a:rPr lang="en-US" altLang="ja-JP" sz="1400" dirty="0"/>
              <a:t>1</a:t>
            </a:r>
            <a:r>
              <a:rPr lang="ja-JP" altLang="en-US" sz="1400" dirty="0"/>
              <a:t>のとき</a:t>
            </a:r>
            <a:endParaRPr kumimoji="1" lang="ja-JP" altLang="en-US" sz="1400" i="1" dirty="0"/>
          </a:p>
        </p:txBody>
      </p:sp>
    </p:spTree>
    <p:extLst>
      <p:ext uri="{BB962C8B-B14F-4D97-AF65-F5344CB8AC3E}">
        <p14:creationId xmlns:p14="http://schemas.microsoft.com/office/powerpoint/2010/main" val="3399267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B6AF65-8FFD-4FC3-92A8-69A063390A16}"/>
              </a:ext>
            </a:extLst>
          </p:cNvPr>
          <p:cNvSpPr>
            <a:spLocks noGrp="1"/>
          </p:cNvSpPr>
          <p:nvPr>
            <p:ph type="title"/>
          </p:nvPr>
        </p:nvSpPr>
        <p:spPr/>
        <p:txBody>
          <a:bodyPr/>
          <a:lstStyle/>
          <a:p>
            <a:r>
              <a:rPr lang="ja-JP" altLang="en-US" b="1" dirty="0"/>
              <a:t>安全を確保する方法②</a:t>
            </a:r>
            <a:endParaRPr kumimoji="1" lang="ja-JP" altLang="en-US" b="1" dirty="0"/>
          </a:p>
        </p:txBody>
      </p:sp>
      <p:sp>
        <p:nvSpPr>
          <p:cNvPr id="6" name="コンテンツ プレースホルダー 2">
            <a:extLst>
              <a:ext uri="{FF2B5EF4-FFF2-40B4-BE49-F238E27FC236}">
                <a16:creationId xmlns:a16="http://schemas.microsoft.com/office/drawing/2014/main" id="{1CF8AFF8-02E1-4869-9DC0-9F35C96CA420}"/>
              </a:ext>
            </a:extLst>
          </p:cNvPr>
          <p:cNvSpPr>
            <a:spLocks noGrp="1"/>
          </p:cNvSpPr>
          <p:nvPr>
            <p:ph idx="1"/>
          </p:nvPr>
        </p:nvSpPr>
        <p:spPr>
          <a:xfrm>
            <a:off x="457200" y="1052739"/>
            <a:ext cx="8229600" cy="3713994"/>
          </a:xfrm>
        </p:spPr>
        <p:txBody>
          <a:bodyPr>
            <a:normAutofit/>
          </a:bodyPr>
          <a:lstStyle/>
          <a:p>
            <a:pPr marL="0" indent="0">
              <a:buNone/>
            </a:pPr>
            <a:endParaRPr kumimoji="1" lang="en-US" altLang="ja-JP" dirty="0"/>
          </a:p>
          <a:p>
            <a:pPr marL="0" indent="0">
              <a:buNone/>
            </a:pPr>
            <a:endParaRPr kumimoji="1" lang="en-US" altLang="ja-JP" dirty="0"/>
          </a:p>
          <a:p>
            <a:pPr marL="0" indent="0">
              <a:buNone/>
            </a:pPr>
            <a:r>
              <a:rPr kumimoji="1" lang="ja-JP" altLang="en-US" dirty="0"/>
              <a:t>■方法</a:t>
            </a:r>
            <a:r>
              <a:rPr kumimoji="1" lang="en-US" altLang="ja-JP" dirty="0"/>
              <a:t>2</a:t>
            </a:r>
            <a:r>
              <a:rPr kumimoji="1" lang="ja-JP" altLang="en-US" dirty="0"/>
              <a:t> </a:t>
            </a:r>
            <a:endParaRPr kumimoji="1" lang="en-US" altLang="ja-JP" dirty="0"/>
          </a:p>
          <a:p>
            <a:pPr marL="0" indent="0">
              <a:buNone/>
            </a:pPr>
            <a:r>
              <a:rPr kumimoji="1" lang="ja-JP" altLang="en-US" dirty="0"/>
              <a:t>　　：</a:t>
            </a:r>
            <a:r>
              <a:rPr lang="ja-JP" altLang="en-US" dirty="0"/>
              <a:t>ロボットが人間に一定の距離以上近づかない．</a:t>
            </a:r>
            <a:endParaRPr lang="en-US" altLang="ja-JP" dirty="0"/>
          </a:p>
          <a:p>
            <a:pPr marL="0" indent="0">
              <a:buNone/>
            </a:pPr>
            <a:r>
              <a:rPr lang="ja-JP" altLang="en-US" dirty="0"/>
              <a:t>　　　（進入を禁止する範囲を動的に変化させる．）</a:t>
            </a:r>
            <a:endParaRPr lang="en-US" altLang="ja-JP" dirty="0"/>
          </a:p>
          <a:p>
            <a:pPr marL="0" indent="0">
              <a:buNone/>
            </a:pPr>
            <a:endParaRPr lang="en-US" altLang="ja-JP" dirty="0"/>
          </a:p>
          <a:p>
            <a:pPr marL="0" indent="0">
              <a:buNone/>
            </a:pPr>
            <a:r>
              <a:rPr lang="ja-JP" altLang="en-US" dirty="0"/>
              <a:t>　・制御要求を拡張する．</a:t>
            </a:r>
            <a:endParaRPr lang="en-US" altLang="ja-JP" dirty="0"/>
          </a:p>
          <a:p>
            <a:pPr marL="0" indent="0">
              <a:buNone/>
            </a:pPr>
            <a:endParaRPr lang="en-US" altLang="ja-JP" dirty="0"/>
          </a:p>
          <a:p>
            <a:pPr marL="0" indent="0">
              <a:buNone/>
            </a:pPr>
            <a:r>
              <a:rPr lang="ja-JP" altLang="en-US" dirty="0"/>
              <a:t>　人間とロボットが近づく距離を変数で置く．</a:t>
            </a:r>
            <a:endParaRPr lang="en-US" altLang="ja-JP" dirty="0"/>
          </a:p>
          <a:p>
            <a:pPr marL="0" indent="0">
              <a:buNone/>
            </a:pPr>
            <a:r>
              <a:rPr lang="ja-JP" altLang="en-US"/>
              <a:t>→様々なロボットや倉庫に</a:t>
            </a:r>
            <a:r>
              <a:rPr lang="ja-JP" altLang="en-US" dirty="0"/>
              <a:t>対応可能になる．</a:t>
            </a:r>
            <a:endParaRPr lang="en-US" altLang="ja-JP" dirty="0"/>
          </a:p>
        </p:txBody>
      </p:sp>
      <p:sp>
        <p:nvSpPr>
          <p:cNvPr id="10" name="正方形/長方形 9">
            <a:extLst>
              <a:ext uri="{FF2B5EF4-FFF2-40B4-BE49-F238E27FC236}">
                <a16:creationId xmlns:a16="http://schemas.microsoft.com/office/drawing/2014/main" id="{CF51D679-6A6E-4CD4-A7AD-5401C56932A4}"/>
              </a:ext>
            </a:extLst>
          </p:cNvPr>
          <p:cNvSpPr/>
          <p:nvPr/>
        </p:nvSpPr>
        <p:spPr>
          <a:xfrm>
            <a:off x="6271951" y="4437558"/>
            <a:ext cx="139208" cy="13920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8A603960-7BA1-4EDC-8EEE-FBC6EF2FE69F}"/>
              </a:ext>
            </a:extLst>
          </p:cNvPr>
          <p:cNvSpPr txBox="1"/>
          <p:nvPr/>
        </p:nvSpPr>
        <p:spPr>
          <a:xfrm>
            <a:off x="6363864" y="4403464"/>
            <a:ext cx="2462084" cy="276999"/>
          </a:xfrm>
          <a:prstGeom prst="rect">
            <a:avLst/>
          </a:prstGeom>
          <a:noFill/>
        </p:spPr>
        <p:txBody>
          <a:bodyPr wrap="square" rtlCol="0">
            <a:spAutoFit/>
          </a:bodyPr>
          <a:lstStyle/>
          <a:p>
            <a:r>
              <a:rPr kumimoji="1" lang="ja-JP" altLang="en-US" sz="1200" dirty="0"/>
              <a:t>ロボットの進入を禁止する範囲</a:t>
            </a:r>
          </a:p>
        </p:txBody>
      </p:sp>
      <p:sp>
        <p:nvSpPr>
          <p:cNvPr id="8" name="テキスト ボックス 7">
            <a:extLst>
              <a:ext uri="{FF2B5EF4-FFF2-40B4-BE49-F238E27FC236}">
                <a16:creationId xmlns:a16="http://schemas.microsoft.com/office/drawing/2014/main" id="{55D0241E-BABB-4ABF-B014-DE6D80F742E0}"/>
              </a:ext>
            </a:extLst>
          </p:cNvPr>
          <p:cNvSpPr txBox="1"/>
          <p:nvPr/>
        </p:nvSpPr>
        <p:spPr>
          <a:xfrm>
            <a:off x="768962" y="4885865"/>
            <a:ext cx="7146082" cy="1477328"/>
          </a:xfrm>
          <a:prstGeom prst="rect">
            <a:avLst/>
          </a:prstGeom>
          <a:noFill/>
          <a:ln>
            <a:solidFill>
              <a:srgbClr val="FFC000"/>
            </a:solidFill>
          </a:ln>
        </p:spPr>
        <p:txBody>
          <a:bodyPr wrap="square" rtlCol="0">
            <a:spAutoFit/>
          </a:bodyPr>
          <a:lstStyle/>
          <a:p>
            <a:r>
              <a:rPr kumimoji="1" lang="ja-JP" altLang="en-US" dirty="0"/>
              <a:t>具体的な計算手順</a:t>
            </a:r>
            <a:endParaRPr kumimoji="1" lang="en-US" altLang="ja-JP" dirty="0"/>
          </a:p>
          <a:p>
            <a:pPr marL="342900" indent="-342900">
              <a:buAutoNum type="arabicPeriod"/>
            </a:pPr>
            <a:r>
              <a:rPr kumimoji="1" lang="ja-JP" altLang="en-US" dirty="0"/>
              <a:t>ロボットと</a:t>
            </a:r>
            <a:r>
              <a:rPr lang="ja-JP" altLang="en-US" dirty="0"/>
              <a:t>人間のモデルを</a:t>
            </a:r>
            <a:r>
              <a:rPr kumimoji="1" lang="ja-JP" altLang="en-US" dirty="0"/>
              <a:t>作成</a:t>
            </a:r>
            <a:endParaRPr kumimoji="1" lang="en-US" altLang="ja-JP" dirty="0"/>
          </a:p>
          <a:p>
            <a:pPr marL="342900" indent="-342900">
              <a:buAutoNum type="arabicPeriod"/>
            </a:pPr>
            <a:r>
              <a:rPr kumimoji="1" lang="ja-JP" altLang="en-US" dirty="0"/>
              <a:t>制御要求を作成（同時に同じマス＋人間の周りに存在しない）</a:t>
            </a:r>
            <a:endParaRPr kumimoji="1" lang="en-US" altLang="ja-JP" dirty="0"/>
          </a:p>
          <a:p>
            <a:pPr marL="342900" indent="-342900">
              <a:buFontTx/>
              <a:buAutoNum type="arabicPeriod"/>
            </a:pPr>
            <a:r>
              <a:rPr lang="ja-JP" altLang="en-US" dirty="0"/>
              <a:t>オートマトンを同期合成し，制御対象を作成</a:t>
            </a:r>
            <a:endParaRPr lang="en-US" altLang="ja-JP" dirty="0"/>
          </a:p>
          <a:p>
            <a:pPr marL="342900" indent="-342900">
              <a:buFontTx/>
              <a:buAutoNum type="arabicPeriod"/>
            </a:pPr>
            <a:r>
              <a:rPr lang="ja-JP" altLang="en-US" dirty="0"/>
              <a:t>制御対象が制御要求を満たすようなスーパーバイザを作成する</a:t>
            </a:r>
            <a:endParaRPr lang="en-US" altLang="ja-JP" dirty="0"/>
          </a:p>
        </p:txBody>
      </p:sp>
      <p:pic>
        <p:nvPicPr>
          <p:cNvPr id="5" name="図 4" descr="グラフィカル ユーザー インターフェイス, アプリケーション, PowerPoint&#10;&#10;自動的に生成された説明">
            <a:extLst>
              <a:ext uri="{FF2B5EF4-FFF2-40B4-BE49-F238E27FC236}">
                <a16:creationId xmlns:a16="http://schemas.microsoft.com/office/drawing/2014/main" id="{3A233AEF-CA7A-4837-B4E4-C81D173301EC}"/>
              </a:ext>
            </a:extLst>
          </p:cNvPr>
          <p:cNvPicPr>
            <a:picLocks noChangeAspect="1"/>
          </p:cNvPicPr>
          <p:nvPr/>
        </p:nvPicPr>
        <p:blipFill rotWithShape="1">
          <a:blip r:embed="rId3">
            <a:extLst>
              <a:ext uri="{28A0092B-C50C-407E-A947-70E740481C1C}">
                <a14:useLocalDpi xmlns:a14="http://schemas.microsoft.com/office/drawing/2010/main" val="0"/>
              </a:ext>
            </a:extLst>
          </a:blip>
          <a:srcRect l="29134" t="23123" r="40945" b="29283"/>
          <a:stretch/>
        </p:blipFill>
        <p:spPr>
          <a:xfrm>
            <a:off x="6091200" y="1886400"/>
            <a:ext cx="2736000" cy="2448000"/>
          </a:xfrm>
          <a:prstGeom prst="rect">
            <a:avLst/>
          </a:prstGeom>
        </p:spPr>
      </p:pic>
      <p:sp>
        <p:nvSpPr>
          <p:cNvPr id="12" name="テキスト ボックス 11">
            <a:extLst>
              <a:ext uri="{FF2B5EF4-FFF2-40B4-BE49-F238E27FC236}">
                <a16:creationId xmlns:a16="http://schemas.microsoft.com/office/drawing/2014/main" id="{FBD1CBF9-1107-4A4D-834D-929F45FB7FEC}"/>
              </a:ext>
            </a:extLst>
          </p:cNvPr>
          <p:cNvSpPr txBox="1"/>
          <p:nvPr/>
        </p:nvSpPr>
        <p:spPr>
          <a:xfrm>
            <a:off x="6958636" y="1578084"/>
            <a:ext cx="1272540" cy="307777"/>
          </a:xfrm>
          <a:prstGeom prst="rect">
            <a:avLst/>
          </a:prstGeom>
          <a:noFill/>
        </p:spPr>
        <p:txBody>
          <a:bodyPr wrap="square" rtlCol="0">
            <a:spAutoFit/>
          </a:bodyPr>
          <a:lstStyle/>
          <a:p>
            <a:r>
              <a:rPr kumimoji="1" lang="en-US" altLang="ja-JP" sz="1400" i="1" dirty="0"/>
              <a:t>d</a:t>
            </a:r>
            <a:r>
              <a:rPr lang="en-US" altLang="ja-JP" sz="1400" i="1" dirty="0"/>
              <a:t>=</a:t>
            </a:r>
            <a:r>
              <a:rPr lang="en-US" altLang="ja-JP" sz="1400" dirty="0"/>
              <a:t>1</a:t>
            </a:r>
            <a:r>
              <a:rPr lang="ja-JP" altLang="en-US" sz="1400" dirty="0"/>
              <a:t>のとき</a:t>
            </a:r>
            <a:endParaRPr kumimoji="1" lang="ja-JP" altLang="en-US" sz="1400" i="1" dirty="0"/>
          </a:p>
        </p:txBody>
      </p:sp>
    </p:spTree>
    <p:extLst>
      <p:ext uri="{BB962C8B-B14F-4D97-AF65-F5344CB8AC3E}">
        <p14:creationId xmlns:p14="http://schemas.microsoft.com/office/powerpoint/2010/main" val="18443256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4B6AF65-8FFD-4FC3-92A8-69A063390A16}"/>
              </a:ext>
            </a:extLst>
          </p:cNvPr>
          <p:cNvSpPr>
            <a:spLocks noGrp="1"/>
          </p:cNvSpPr>
          <p:nvPr>
            <p:ph type="title"/>
          </p:nvPr>
        </p:nvSpPr>
        <p:spPr/>
        <p:txBody>
          <a:bodyPr/>
          <a:lstStyle/>
          <a:p>
            <a:r>
              <a:rPr kumimoji="1" lang="ja-JP" altLang="en-US" b="1" dirty="0"/>
              <a:t>安全を確保する方法②</a:t>
            </a:r>
          </a:p>
        </p:txBody>
      </p:sp>
      <p:sp>
        <p:nvSpPr>
          <p:cNvPr id="6" name="コンテンツ プレースホルダー 2">
            <a:extLst>
              <a:ext uri="{FF2B5EF4-FFF2-40B4-BE49-F238E27FC236}">
                <a16:creationId xmlns:a16="http://schemas.microsoft.com/office/drawing/2014/main" id="{1CF8AFF8-02E1-4869-9DC0-9F35C96CA420}"/>
              </a:ext>
            </a:extLst>
          </p:cNvPr>
          <p:cNvSpPr>
            <a:spLocks noGrp="1"/>
          </p:cNvSpPr>
          <p:nvPr>
            <p:ph idx="1"/>
          </p:nvPr>
        </p:nvSpPr>
        <p:spPr>
          <a:xfrm>
            <a:off x="457200" y="1052739"/>
            <a:ext cx="8229600" cy="3713994"/>
          </a:xfrm>
        </p:spPr>
        <p:txBody>
          <a:bodyPr>
            <a:normAutofit/>
          </a:bodyPr>
          <a:lstStyle/>
          <a:p>
            <a:pPr marL="0" indent="0">
              <a:buNone/>
            </a:pPr>
            <a:endParaRPr lang="en-US" altLang="ja-JP" dirty="0"/>
          </a:p>
          <a:p>
            <a:pPr marL="0" indent="0">
              <a:buNone/>
            </a:pPr>
            <a:endParaRPr lang="en-US" altLang="ja-JP" dirty="0"/>
          </a:p>
          <a:p>
            <a:pPr marL="0" indent="0">
              <a:buNone/>
            </a:pPr>
            <a:r>
              <a:rPr lang="ja-JP" altLang="en-US"/>
              <a:t>■方法</a:t>
            </a:r>
            <a:r>
              <a:rPr lang="en-US" altLang="ja-JP" dirty="0"/>
              <a:t>2</a:t>
            </a:r>
            <a:r>
              <a:rPr lang="ja-JP" altLang="en-US"/>
              <a:t> </a:t>
            </a:r>
            <a:endParaRPr lang="en-US" altLang="ja-JP" dirty="0"/>
          </a:p>
          <a:p>
            <a:pPr marL="0" indent="0">
              <a:buNone/>
            </a:pPr>
            <a:r>
              <a:rPr lang="ja-JP" altLang="en-US"/>
              <a:t>　　：ロボットが人間に一定の距離以上近づかない．</a:t>
            </a:r>
            <a:endParaRPr lang="en-US" altLang="ja-JP" dirty="0"/>
          </a:p>
          <a:p>
            <a:pPr marL="0" indent="0">
              <a:buNone/>
            </a:pPr>
            <a:r>
              <a:rPr lang="ja-JP" altLang="en-US"/>
              <a:t>　　　（進入を禁止する範囲を動的に変化させる．）</a:t>
            </a:r>
            <a:endParaRPr lang="en-US" altLang="ja-JP" dirty="0"/>
          </a:p>
          <a:p>
            <a:pPr marL="0" indent="0">
              <a:buNone/>
            </a:pPr>
            <a:endParaRPr lang="en-US" altLang="ja-JP" dirty="0"/>
          </a:p>
          <a:p>
            <a:pPr marL="0" indent="0">
              <a:buNone/>
            </a:pPr>
            <a:r>
              <a:rPr lang="ja-JP" altLang="en-US"/>
              <a:t>　・制御要求を拡張する．</a:t>
            </a:r>
            <a:endParaRPr lang="en-US" altLang="ja-JP" dirty="0"/>
          </a:p>
          <a:p>
            <a:pPr marL="0" indent="0">
              <a:buNone/>
            </a:pPr>
            <a:endParaRPr lang="en-US" altLang="ja-JP" dirty="0"/>
          </a:p>
          <a:p>
            <a:pPr marL="0" indent="0">
              <a:buNone/>
            </a:pPr>
            <a:r>
              <a:rPr lang="ja-JP" altLang="en-US"/>
              <a:t>　人間とロボットが近づく距離を変数で置く．</a:t>
            </a:r>
            <a:endParaRPr lang="en-US" altLang="ja-JP" dirty="0"/>
          </a:p>
          <a:p>
            <a:pPr marL="0" indent="0">
              <a:buNone/>
            </a:pPr>
            <a:r>
              <a:rPr lang="ja-JP" altLang="en-US"/>
              <a:t>→様々なロボットや倉庫に対応可能になる．</a:t>
            </a:r>
            <a:endParaRPr lang="en-US" altLang="ja-JP" dirty="0"/>
          </a:p>
        </p:txBody>
      </p:sp>
      <p:sp>
        <p:nvSpPr>
          <p:cNvPr id="10" name="正方形/長方形 9">
            <a:extLst>
              <a:ext uri="{FF2B5EF4-FFF2-40B4-BE49-F238E27FC236}">
                <a16:creationId xmlns:a16="http://schemas.microsoft.com/office/drawing/2014/main" id="{CF51D679-6A6E-4CD4-A7AD-5401C56932A4}"/>
              </a:ext>
            </a:extLst>
          </p:cNvPr>
          <p:cNvSpPr/>
          <p:nvPr/>
        </p:nvSpPr>
        <p:spPr>
          <a:xfrm>
            <a:off x="6271951" y="4437558"/>
            <a:ext cx="139208" cy="139208"/>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8A603960-7BA1-4EDC-8EEE-FBC6EF2FE69F}"/>
              </a:ext>
            </a:extLst>
          </p:cNvPr>
          <p:cNvSpPr txBox="1"/>
          <p:nvPr/>
        </p:nvSpPr>
        <p:spPr>
          <a:xfrm>
            <a:off x="6363864" y="4403464"/>
            <a:ext cx="2462084" cy="276999"/>
          </a:xfrm>
          <a:prstGeom prst="rect">
            <a:avLst/>
          </a:prstGeom>
          <a:noFill/>
        </p:spPr>
        <p:txBody>
          <a:bodyPr wrap="square" rtlCol="0">
            <a:spAutoFit/>
          </a:bodyPr>
          <a:lstStyle/>
          <a:p>
            <a:r>
              <a:rPr kumimoji="1" lang="ja-JP" altLang="en-US" sz="1200" dirty="0"/>
              <a:t>ロボットの進入を禁止する範囲</a:t>
            </a:r>
          </a:p>
        </p:txBody>
      </p:sp>
      <p:sp>
        <p:nvSpPr>
          <p:cNvPr id="8" name="テキスト ボックス 7">
            <a:extLst>
              <a:ext uri="{FF2B5EF4-FFF2-40B4-BE49-F238E27FC236}">
                <a16:creationId xmlns:a16="http://schemas.microsoft.com/office/drawing/2014/main" id="{55D0241E-BABB-4ABF-B014-DE6D80F742E0}"/>
              </a:ext>
            </a:extLst>
          </p:cNvPr>
          <p:cNvSpPr txBox="1"/>
          <p:nvPr/>
        </p:nvSpPr>
        <p:spPr>
          <a:xfrm>
            <a:off x="768962" y="4885865"/>
            <a:ext cx="7146082" cy="1477328"/>
          </a:xfrm>
          <a:prstGeom prst="rect">
            <a:avLst/>
          </a:prstGeom>
          <a:noFill/>
          <a:ln>
            <a:solidFill>
              <a:srgbClr val="FFC000"/>
            </a:solidFill>
          </a:ln>
        </p:spPr>
        <p:txBody>
          <a:bodyPr wrap="square" rtlCol="0">
            <a:spAutoFit/>
          </a:bodyPr>
          <a:lstStyle/>
          <a:p>
            <a:r>
              <a:rPr kumimoji="1" lang="ja-JP" altLang="en-US" dirty="0"/>
              <a:t>具体的な計算手順</a:t>
            </a:r>
            <a:endParaRPr kumimoji="1" lang="en-US" altLang="ja-JP" dirty="0"/>
          </a:p>
          <a:p>
            <a:pPr marL="342900" indent="-342900">
              <a:buAutoNum type="arabicPeriod"/>
            </a:pPr>
            <a:r>
              <a:rPr kumimoji="1" lang="ja-JP" altLang="en-US" dirty="0"/>
              <a:t>ロボットと</a:t>
            </a:r>
            <a:r>
              <a:rPr lang="ja-JP" altLang="en-US" dirty="0"/>
              <a:t>人間のモデルを</a:t>
            </a:r>
            <a:r>
              <a:rPr kumimoji="1" lang="ja-JP" altLang="en-US" dirty="0"/>
              <a:t>作成</a:t>
            </a:r>
            <a:endParaRPr kumimoji="1" lang="en-US" altLang="ja-JP" dirty="0"/>
          </a:p>
          <a:p>
            <a:pPr marL="342900" indent="-342900">
              <a:buAutoNum type="arabicPeriod"/>
            </a:pPr>
            <a:r>
              <a:rPr kumimoji="1" lang="ja-JP" altLang="en-US" dirty="0"/>
              <a:t>制御要求を作成（同時に同じマス＋人間の周りに存在しない）</a:t>
            </a:r>
            <a:endParaRPr kumimoji="1" lang="en-US" altLang="ja-JP" dirty="0"/>
          </a:p>
          <a:p>
            <a:pPr marL="342900" indent="-342900">
              <a:buFontTx/>
              <a:buAutoNum type="arabicPeriod"/>
            </a:pPr>
            <a:r>
              <a:rPr lang="ja-JP" altLang="en-US" dirty="0"/>
              <a:t>オートマトンを同期合成し，制御対象を作成</a:t>
            </a:r>
            <a:endParaRPr lang="en-US" altLang="ja-JP" dirty="0"/>
          </a:p>
          <a:p>
            <a:pPr marL="342900" indent="-342900">
              <a:buFontTx/>
              <a:buAutoNum type="arabicPeriod"/>
            </a:pPr>
            <a:r>
              <a:rPr lang="ja-JP" altLang="en-US" dirty="0"/>
              <a:t>制御対象が制御要求を満たすようなスーパーバイザを作成する</a:t>
            </a:r>
            <a:endParaRPr lang="en-US" altLang="ja-JP" dirty="0"/>
          </a:p>
        </p:txBody>
      </p:sp>
      <p:pic>
        <p:nvPicPr>
          <p:cNvPr id="4" name="図 3" descr="PowerPoint&#10;&#10;自動的に生成された説明">
            <a:extLst>
              <a:ext uri="{FF2B5EF4-FFF2-40B4-BE49-F238E27FC236}">
                <a16:creationId xmlns:a16="http://schemas.microsoft.com/office/drawing/2014/main" id="{8C231F8A-84C4-4068-B19F-F8A85675F8FE}"/>
              </a:ext>
            </a:extLst>
          </p:cNvPr>
          <p:cNvPicPr>
            <a:picLocks noChangeAspect="1"/>
          </p:cNvPicPr>
          <p:nvPr/>
        </p:nvPicPr>
        <p:blipFill rotWithShape="1">
          <a:blip r:embed="rId3">
            <a:extLst>
              <a:ext uri="{28A0092B-C50C-407E-A947-70E740481C1C}">
                <a14:useLocalDpi xmlns:a14="http://schemas.microsoft.com/office/drawing/2010/main" val="0"/>
              </a:ext>
            </a:extLst>
          </a:blip>
          <a:srcRect l="31499" t="25901" r="34639" b="19509"/>
          <a:stretch/>
        </p:blipFill>
        <p:spPr>
          <a:xfrm>
            <a:off x="6084000" y="1836000"/>
            <a:ext cx="2729311" cy="2475421"/>
          </a:xfrm>
          <a:prstGeom prst="rect">
            <a:avLst/>
          </a:prstGeom>
        </p:spPr>
      </p:pic>
      <p:sp>
        <p:nvSpPr>
          <p:cNvPr id="12" name="テキスト ボックス 11">
            <a:extLst>
              <a:ext uri="{FF2B5EF4-FFF2-40B4-BE49-F238E27FC236}">
                <a16:creationId xmlns:a16="http://schemas.microsoft.com/office/drawing/2014/main" id="{80C3FB7A-D330-4EF7-B432-CC4D30E14145}"/>
              </a:ext>
            </a:extLst>
          </p:cNvPr>
          <p:cNvSpPr txBox="1"/>
          <p:nvPr/>
        </p:nvSpPr>
        <p:spPr>
          <a:xfrm>
            <a:off x="6958636" y="1578084"/>
            <a:ext cx="1272540" cy="307777"/>
          </a:xfrm>
          <a:prstGeom prst="rect">
            <a:avLst/>
          </a:prstGeom>
          <a:noFill/>
        </p:spPr>
        <p:txBody>
          <a:bodyPr wrap="square" rtlCol="0">
            <a:spAutoFit/>
          </a:bodyPr>
          <a:lstStyle/>
          <a:p>
            <a:r>
              <a:rPr kumimoji="1" lang="en-US" altLang="ja-JP" sz="1400" i="1" dirty="0"/>
              <a:t>d</a:t>
            </a:r>
            <a:r>
              <a:rPr lang="en-US" altLang="ja-JP" sz="1400" i="1" dirty="0"/>
              <a:t>=</a:t>
            </a:r>
            <a:r>
              <a:rPr lang="en-US" altLang="ja-JP" sz="1400" dirty="0"/>
              <a:t>2</a:t>
            </a:r>
            <a:r>
              <a:rPr lang="ja-JP" altLang="en-US" sz="1400" dirty="0"/>
              <a:t>のとき</a:t>
            </a:r>
            <a:endParaRPr kumimoji="1" lang="ja-JP" altLang="en-US" sz="1400" i="1" dirty="0"/>
          </a:p>
        </p:txBody>
      </p:sp>
    </p:spTree>
    <p:extLst>
      <p:ext uri="{BB962C8B-B14F-4D97-AF65-F5344CB8AC3E}">
        <p14:creationId xmlns:p14="http://schemas.microsoft.com/office/powerpoint/2010/main" val="829738393"/>
      </p:ext>
    </p:extLst>
  </p:cSld>
  <p:clrMapOvr>
    <a:masterClrMapping/>
  </p:clrMapOvr>
</p:sld>
</file>

<file path=ppt/theme/theme1.xml><?xml version="1.0" encoding="utf-8"?>
<a:theme xmlns:a="http://schemas.openxmlformats.org/drawingml/2006/main" name="SCG">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IMES&amp;MEIRIO">
      <a:majorFont>
        <a:latin typeface="Times New Roman"/>
        <a:ea typeface="メイリオ"/>
        <a:cs typeface=""/>
      </a:majorFont>
      <a:minorFont>
        <a:latin typeface="Times New Roman"/>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rgbClr val="FF0000"/>
          </a:solid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SCG" id="{76FCA674-9E89-4553-96B5-85B468349954}" vid="{4876AF27-42FC-419A-B8A4-3C49140E0316}"/>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SCG</Template>
  <TotalTime>18824</TotalTime>
  <Words>3285</Words>
  <Application>Microsoft Macintosh PowerPoint</Application>
  <PresentationFormat>画面に合わせる (4:3)</PresentationFormat>
  <Paragraphs>254</Paragraphs>
  <Slides>11</Slides>
  <Notes>11</Notes>
  <HiddenSlides>0</HiddenSlides>
  <MMClips>2</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11</vt:i4>
      </vt:variant>
    </vt:vector>
  </HeadingPairs>
  <TitlesOfParts>
    <vt:vector size="15" baseType="lpstr">
      <vt:lpstr>游ゴシック</vt:lpstr>
      <vt:lpstr>Arial</vt:lpstr>
      <vt:lpstr>Times New Roman</vt:lpstr>
      <vt:lpstr>SCG</vt:lpstr>
      <vt:lpstr>離散事象システムに基づいた人間と調和した マルチロボットによる倉庫自動化に関する研究</vt:lpstr>
      <vt:lpstr>研究背景</vt:lpstr>
      <vt:lpstr>スーパーバイザ制御とは</vt:lpstr>
      <vt:lpstr>研究目的</vt:lpstr>
      <vt:lpstr>安全を確保する方法①</vt:lpstr>
      <vt:lpstr>シミュレーション１</vt:lpstr>
      <vt:lpstr>安全を確保する方法②</vt:lpstr>
      <vt:lpstr>安全を確保する方法②</vt:lpstr>
      <vt:lpstr>安全を確保する方法②</vt:lpstr>
      <vt:lpstr>シミュレーション２</vt:lpstr>
      <vt:lpstr>まとめ と これからの課題</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離散事象システムに基づいた人間と調和したマルチロボットによる倉庫自動化に関する研究</dc:title>
  <dc:creator>野田　健太朗</dc:creator>
  <cp:lastModifiedBy>野田　健太朗</cp:lastModifiedBy>
  <cp:revision>238</cp:revision>
  <dcterms:created xsi:type="dcterms:W3CDTF">2021-01-09T06:03:09Z</dcterms:created>
  <dcterms:modified xsi:type="dcterms:W3CDTF">2021-11-29T04:13:12Z</dcterms:modified>
</cp:coreProperties>
</file>

<file path=docProps/thumbnail.jpeg>
</file>